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8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0" r:id="rId21"/>
    <p:sldId id="291" r:id="rId22"/>
    <p:sldId id="276" r:id="rId23"/>
    <p:sldId id="277" r:id="rId24"/>
    <p:sldId id="281" r:id="rId25"/>
    <p:sldId id="278" r:id="rId26"/>
    <p:sldId id="279" r:id="rId27"/>
    <p:sldId id="280" r:id="rId28"/>
    <p:sldId id="282" r:id="rId29"/>
    <p:sldId id="283" r:id="rId30"/>
    <p:sldId id="284" r:id="rId31"/>
    <p:sldId id="285" r:id="rId32"/>
    <p:sldId id="286" r:id="rId33"/>
    <p:sldId id="296" r:id="rId34"/>
    <p:sldId id="297" r:id="rId35"/>
  </p:sldIdLst>
  <p:sldSz cx="9753600" cy="7315200"/>
  <p:notesSz cx="6858000" cy="9144000"/>
  <p:embeddedFontLst>
    <p:embeddedFont>
      <p:font typeface="Calibri" panose="020F0502020204030204" pitchFamily="34" charset="0"/>
      <p:regular r:id="rId37"/>
      <p:bold r:id="rId38"/>
      <p:italic r:id="rId39"/>
      <p:boldItalic r:id="rId40"/>
    </p:embeddedFont>
    <p:embeddedFont>
      <p:font typeface="XB Tabriz" panose="02000503080000020003" pitchFamily="2" charset="-78"/>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CA5"/>
    <a:srgbClr val="6E8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0" autoAdjust="0"/>
    <p:restoredTop sz="94673" autoAdjust="0"/>
  </p:normalViewPr>
  <p:slideViewPr>
    <p:cSldViewPr>
      <p:cViewPr varScale="1">
        <p:scale>
          <a:sx n="96" d="100"/>
          <a:sy n="96" d="100"/>
        </p:scale>
        <p:origin x="36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r-S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5EDA9-E195-F240-9E14-0DB9062CB286}" type="datetimeFigureOut">
              <a:rPr lang="ar-SA" smtClean="0"/>
              <a:t>20 صفر، 1444</a:t>
            </a:fld>
            <a:endParaRPr lang="ar-S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r-S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r-S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8810B1-1B09-4848-8274-F64C0B6FB829}" type="slidenum">
              <a:rPr lang="ar-SA" smtClean="0"/>
              <a:t>‹#›</a:t>
            </a:fld>
            <a:endParaRPr lang="ar-SA"/>
          </a:p>
        </p:txBody>
      </p:sp>
    </p:spTree>
    <p:extLst>
      <p:ext uri="{BB962C8B-B14F-4D97-AF65-F5344CB8AC3E}">
        <p14:creationId xmlns:p14="http://schemas.microsoft.com/office/powerpoint/2010/main" val="986211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5"/>
          </p:nvPr>
        </p:nvSpPr>
        <p:spPr/>
        <p:txBody>
          <a:bodyPr/>
          <a:lstStyle/>
          <a:p>
            <a:fld id="{768810B1-1B09-4848-8274-F64C0B6FB829}" type="slidenum">
              <a:rPr lang="ar-SA" smtClean="0"/>
              <a:t>4</a:t>
            </a:fld>
            <a:endParaRPr lang="ar-SA"/>
          </a:p>
        </p:txBody>
      </p:sp>
    </p:spTree>
    <p:extLst>
      <p:ext uri="{BB962C8B-B14F-4D97-AF65-F5344CB8AC3E}">
        <p14:creationId xmlns:p14="http://schemas.microsoft.com/office/powerpoint/2010/main" val="4219467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2.m4a"/><Relationship Id="rId7" Type="http://schemas.openxmlformats.org/officeDocument/2006/relationships/image" Target="../media/image4.png"/><Relationship Id="rId12" Type="http://schemas.openxmlformats.org/officeDocument/2006/relationships/image" Target="../media/image20.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11" Type="http://schemas.openxmlformats.org/officeDocument/2006/relationships/image" Target="../media/image18.png"/><Relationship Id="rId5" Type="http://schemas.openxmlformats.org/officeDocument/2006/relationships/slideLayout" Target="../slideLayouts/slideLayout7.xml"/><Relationship Id="rId10" Type="http://schemas.openxmlformats.org/officeDocument/2006/relationships/image" Target="../media/image14.png"/><Relationship Id="rId4" Type="http://schemas.openxmlformats.org/officeDocument/2006/relationships/audio" Target="../media/media2.m4a"/><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21.png"/><Relationship Id="rId12" Type="http://schemas.openxmlformats.org/officeDocument/2006/relationships/image" Target="../media/image2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9.png"/><Relationship Id="rId11" Type="http://schemas.openxmlformats.org/officeDocument/2006/relationships/image" Target="../media/image18.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24.png"/><Relationship Id="rId12" Type="http://schemas.openxmlformats.org/officeDocument/2006/relationships/image" Target="../media/image1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9.pn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jpeg"/><Relationship Id="rId9"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9.png"/><Relationship Id="rId11" Type="http://schemas.openxmlformats.org/officeDocument/2006/relationships/image" Target="../media/image18.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9.png"/><Relationship Id="rId11" Type="http://schemas.openxmlformats.org/officeDocument/2006/relationships/image" Target="../media/image18.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2.png"/><Relationship Id="rId3" Type="http://schemas.openxmlformats.org/officeDocument/2006/relationships/image" Target="../media/image4.png"/><Relationship Id="rId7" Type="http://schemas.openxmlformats.org/officeDocument/2006/relationships/image" Target="../media/image31.svg"/><Relationship Id="rId12"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2.png"/><Relationship Id="rId5" Type="http://schemas.openxmlformats.org/officeDocument/2006/relationships/image" Target="../media/image29.svg"/><Relationship Id="rId15" Type="http://schemas.openxmlformats.org/officeDocument/2006/relationships/image" Target="../media/image33.png"/><Relationship Id="rId10" Type="http://schemas.openxmlformats.org/officeDocument/2006/relationships/image" Target="../media/image18.png"/><Relationship Id="rId4" Type="http://schemas.openxmlformats.org/officeDocument/2006/relationships/image" Target="../media/image28.png"/><Relationship Id="rId9" Type="http://schemas.openxmlformats.org/officeDocument/2006/relationships/image" Target="../media/image14.png"/><Relationship Id="rId14"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31.svg"/><Relationship Id="rId12"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2.png"/><Relationship Id="rId5" Type="http://schemas.openxmlformats.org/officeDocument/2006/relationships/image" Target="../media/image29.svg"/><Relationship Id="rId10" Type="http://schemas.openxmlformats.org/officeDocument/2006/relationships/image" Target="../media/image18.png"/><Relationship Id="rId4" Type="http://schemas.openxmlformats.org/officeDocument/2006/relationships/image" Target="../media/image28.png"/><Relationship Id="rId9"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5.png"/><Relationship Id="rId5" Type="http://schemas.openxmlformats.org/officeDocument/2006/relationships/image" Target="../media/image4.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6.png"/><Relationship Id="rId5" Type="http://schemas.openxmlformats.org/officeDocument/2006/relationships/image" Target="../media/image4.pn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7.png"/><Relationship Id="rId5" Type="http://schemas.openxmlformats.org/officeDocument/2006/relationships/image" Target="../media/image4.pn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8.png"/><Relationship Id="rId5" Type="http://schemas.openxmlformats.org/officeDocument/2006/relationships/image" Target="../media/image4.pn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xml"/><Relationship Id="rId7" Type="http://schemas.openxmlformats.org/officeDocument/2006/relationships/image" Target="../media/image40.sv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9.png"/><Relationship Id="rId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3.jpeg"/><Relationship Id="rId9" Type="http://schemas.openxmlformats.org/officeDocument/2006/relationships/image" Target="../media/image19.png"/></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xml"/><Relationship Id="rId7" Type="http://schemas.openxmlformats.org/officeDocument/2006/relationships/image" Target="../media/image40.sv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9.png"/><Relationship Id="rId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3.jpeg"/><Relationship Id="rId9"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40.sv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9.png"/><Relationship Id="rId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3.jpeg"/><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7.xml"/><Relationship Id="rId7" Type="http://schemas.openxmlformats.org/officeDocument/2006/relationships/image" Target="../media/image40.sv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9.png"/><Relationship Id="rId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3.jpeg"/><Relationship Id="rId9"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6.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hyperlink" Target="https://www.twinkl.co.uk/resource/bwrbwynt-qst-almd-balwaw-eg-ar-1660315882" TargetMode="External"/><Relationship Id="rId4" Type="http://schemas.openxmlformats.org/officeDocument/2006/relationships/hyperlink" Target="https://www.twinkl.co.uk/resource/bwrbwynt-qst-almd-balalf-eg-ar-1660254231"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A880CEB2-54E2-C249-B20B-B0BA7BC2D3E8}"/>
              </a:ext>
            </a:extLst>
          </p:cNvPr>
          <p:cNvPicPr>
            <a:picLocks noChangeAspect="1"/>
          </p:cNvPicPr>
          <p:nvPr/>
        </p:nvPicPr>
        <p:blipFill rotWithShape="1">
          <a:blip r:embed="rId3"/>
          <a:srcRect b="31466"/>
          <a:stretch/>
        </p:blipFill>
        <p:spPr>
          <a:xfrm>
            <a:off x="5398604" y="3644349"/>
            <a:ext cx="2057400" cy="3670852"/>
          </a:xfrm>
          <a:prstGeom prst="rect">
            <a:avLst/>
          </a:prstGeom>
        </p:spPr>
      </p:pic>
    </p:spTree>
    <p:extLst>
      <p:ext uri="{BB962C8B-B14F-4D97-AF65-F5344CB8AC3E}">
        <p14:creationId xmlns:p14="http://schemas.microsoft.com/office/powerpoint/2010/main" val="235226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6" name="Group 6"/>
          <p:cNvGrpSpPr/>
          <p:nvPr/>
        </p:nvGrpSpPr>
        <p:grpSpPr>
          <a:xfrm>
            <a:off x="1100666" y="2241378"/>
            <a:ext cx="1545995" cy="902310"/>
            <a:chOff x="0" y="0"/>
            <a:chExt cx="1131512" cy="660400"/>
          </a:xfrm>
        </p:grpSpPr>
        <p:sp>
          <p:nvSpPr>
            <p:cNvPr id="7" name="Freeform 7"/>
            <p:cNvSpPr/>
            <p:nvPr/>
          </p:nvSpPr>
          <p:spPr>
            <a:xfrm>
              <a:off x="0" y="0"/>
              <a:ext cx="1131512" cy="660400"/>
            </a:xfrm>
            <a:custGeom>
              <a:avLst/>
              <a:gdLst/>
              <a:ahLst/>
              <a:cxnLst/>
              <a:rect l="l" t="t" r="r" b="b"/>
              <a:pathLst>
                <a:path w="1131512" h="660400">
                  <a:moveTo>
                    <a:pt x="1007052" y="660400"/>
                  </a:moveTo>
                  <a:lnTo>
                    <a:pt x="124460" y="660400"/>
                  </a:lnTo>
                  <a:cubicBezTo>
                    <a:pt x="55880" y="660400"/>
                    <a:pt x="0" y="604520"/>
                    <a:pt x="0" y="535940"/>
                  </a:cubicBezTo>
                  <a:lnTo>
                    <a:pt x="0" y="124460"/>
                  </a:lnTo>
                  <a:cubicBezTo>
                    <a:pt x="0" y="55880"/>
                    <a:pt x="55880" y="0"/>
                    <a:pt x="124460" y="0"/>
                  </a:cubicBezTo>
                  <a:lnTo>
                    <a:pt x="1007052" y="0"/>
                  </a:lnTo>
                  <a:cubicBezTo>
                    <a:pt x="1075632" y="0"/>
                    <a:pt x="1131512" y="55880"/>
                    <a:pt x="1131512" y="124460"/>
                  </a:cubicBezTo>
                  <a:lnTo>
                    <a:pt x="1131512" y="535940"/>
                  </a:lnTo>
                  <a:cubicBezTo>
                    <a:pt x="1131512" y="604520"/>
                    <a:pt x="1075632" y="660400"/>
                    <a:pt x="1007052" y="660400"/>
                  </a:cubicBezTo>
                  <a:close/>
                </a:path>
              </a:pathLst>
            </a:custGeom>
            <a:solidFill>
              <a:srgbClr val="FFEBA5"/>
            </a:solidFill>
          </p:spPr>
        </p:sp>
      </p:grpSp>
      <p:pic>
        <p:nvPicPr>
          <p:cNvPr id="8" name="Picture 8"/>
          <p:cNvPicPr>
            <a:picLocks noChangeAspect="1"/>
          </p:cNvPicPr>
          <p:nvPr/>
        </p:nvPicPr>
        <p:blipFill>
          <a:blip r:embed="rId4"/>
          <a:srcRect/>
          <a:stretch>
            <a:fillRect/>
          </a:stretch>
        </p:blipFill>
        <p:spPr>
          <a:xfrm>
            <a:off x="999090" y="2762248"/>
            <a:ext cx="1748827" cy="4552952"/>
          </a:xfrm>
          <a:prstGeom prst="rect">
            <a:avLst/>
          </a:prstGeom>
        </p:spPr>
      </p:pic>
      <p:grpSp>
        <p:nvGrpSpPr>
          <p:cNvPr id="9" name="Group 9"/>
          <p:cNvGrpSpPr/>
          <p:nvPr/>
        </p:nvGrpSpPr>
        <p:grpSpPr>
          <a:xfrm>
            <a:off x="4132619" y="2241378"/>
            <a:ext cx="1545995" cy="902310"/>
            <a:chOff x="0" y="0"/>
            <a:chExt cx="1131512" cy="660400"/>
          </a:xfrm>
        </p:grpSpPr>
        <p:sp>
          <p:nvSpPr>
            <p:cNvPr id="10" name="Freeform 10"/>
            <p:cNvSpPr/>
            <p:nvPr/>
          </p:nvSpPr>
          <p:spPr>
            <a:xfrm>
              <a:off x="0" y="0"/>
              <a:ext cx="1131512" cy="660400"/>
            </a:xfrm>
            <a:custGeom>
              <a:avLst/>
              <a:gdLst/>
              <a:ahLst/>
              <a:cxnLst/>
              <a:rect l="l" t="t" r="r" b="b"/>
              <a:pathLst>
                <a:path w="1131512" h="660400">
                  <a:moveTo>
                    <a:pt x="1007052" y="660400"/>
                  </a:moveTo>
                  <a:lnTo>
                    <a:pt x="124460" y="660400"/>
                  </a:lnTo>
                  <a:cubicBezTo>
                    <a:pt x="55880" y="660400"/>
                    <a:pt x="0" y="604520"/>
                    <a:pt x="0" y="535940"/>
                  </a:cubicBezTo>
                  <a:lnTo>
                    <a:pt x="0" y="124460"/>
                  </a:lnTo>
                  <a:cubicBezTo>
                    <a:pt x="0" y="55880"/>
                    <a:pt x="55880" y="0"/>
                    <a:pt x="124460" y="0"/>
                  </a:cubicBezTo>
                  <a:lnTo>
                    <a:pt x="1007052" y="0"/>
                  </a:lnTo>
                  <a:cubicBezTo>
                    <a:pt x="1075632" y="0"/>
                    <a:pt x="1131512" y="55880"/>
                    <a:pt x="1131512" y="124460"/>
                  </a:cubicBezTo>
                  <a:lnTo>
                    <a:pt x="1131512" y="535940"/>
                  </a:lnTo>
                  <a:cubicBezTo>
                    <a:pt x="1131512" y="604520"/>
                    <a:pt x="1075632" y="660400"/>
                    <a:pt x="1007052" y="660400"/>
                  </a:cubicBezTo>
                  <a:close/>
                </a:path>
              </a:pathLst>
            </a:custGeom>
            <a:solidFill>
              <a:srgbClr val="FFEBA5"/>
            </a:solidFill>
          </p:spPr>
        </p:sp>
      </p:grpSp>
      <p:pic>
        <p:nvPicPr>
          <p:cNvPr id="11" name="Picture 11"/>
          <p:cNvPicPr>
            <a:picLocks noChangeAspect="1"/>
          </p:cNvPicPr>
          <p:nvPr/>
        </p:nvPicPr>
        <p:blipFill>
          <a:blip r:embed="rId5"/>
          <a:srcRect/>
          <a:stretch>
            <a:fillRect/>
          </a:stretch>
        </p:blipFill>
        <p:spPr>
          <a:xfrm>
            <a:off x="4132619" y="2803858"/>
            <a:ext cx="1488363" cy="4469733"/>
          </a:xfrm>
          <a:prstGeom prst="rect">
            <a:avLst/>
          </a:prstGeom>
        </p:spPr>
      </p:pic>
      <p:grpSp>
        <p:nvGrpSpPr>
          <p:cNvPr id="12" name="Group 12"/>
          <p:cNvGrpSpPr/>
          <p:nvPr/>
        </p:nvGrpSpPr>
        <p:grpSpPr>
          <a:xfrm>
            <a:off x="7158872" y="2241378"/>
            <a:ext cx="1545995" cy="902310"/>
            <a:chOff x="0" y="0"/>
            <a:chExt cx="1131512" cy="660400"/>
          </a:xfrm>
        </p:grpSpPr>
        <p:sp>
          <p:nvSpPr>
            <p:cNvPr id="13" name="Freeform 13"/>
            <p:cNvSpPr/>
            <p:nvPr/>
          </p:nvSpPr>
          <p:spPr>
            <a:xfrm>
              <a:off x="0" y="0"/>
              <a:ext cx="1131512" cy="660400"/>
            </a:xfrm>
            <a:custGeom>
              <a:avLst/>
              <a:gdLst/>
              <a:ahLst/>
              <a:cxnLst/>
              <a:rect l="l" t="t" r="r" b="b"/>
              <a:pathLst>
                <a:path w="1131512" h="660400">
                  <a:moveTo>
                    <a:pt x="1007052" y="660400"/>
                  </a:moveTo>
                  <a:lnTo>
                    <a:pt x="124460" y="660400"/>
                  </a:lnTo>
                  <a:cubicBezTo>
                    <a:pt x="55880" y="660400"/>
                    <a:pt x="0" y="604520"/>
                    <a:pt x="0" y="535940"/>
                  </a:cubicBezTo>
                  <a:lnTo>
                    <a:pt x="0" y="124460"/>
                  </a:lnTo>
                  <a:cubicBezTo>
                    <a:pt x="0" y="55880"/>
                    <a:pt x="55880" y="0"/>
                    <a:pt x="124460" y="0"/>
                  </a:cubicBezTo>
                  <a:lnTo>
                    <a:pt x="1007052" y="0"/>
                  </a:lnTo>
                  <a:cubicBezTo>
                    <a:pt x="1075632" y="0"/>
                    <a:pt x="1131512" y="55880"/>
                    <a:pt x="1131512" y="124460"/>
                  </a:cubicBezTo>
                  <a:lnTo>
                    <a:pt x="1131512" y="535940"/>
                  </a:lnTo>
                  <a:cubicBezTo>
                    <a:pt x="1131512" y="604520"/>
                    <a:pt x="1075632" y="660400"/>
                    <a:pt x="1007052" y="660400"/>
                  </a:cubicBezTo>
                  <a:close/>
                </a:path>
              </a:pathLst>
            </a:custGeom>
            <a:solidFill>
              <a:srgbClr val="FFEBA5"/>
            </a:solidFill>
          </p:spPr>
        </p:sp>
      </p:grpSp>
      <p:pic>
        <p:nvPicPr>
          <p:cNvPr id="14" name="Picture 14"/>
          <p:cNvPicPr>
            <a:picLocks noChangeAspect="1"/>
          </p:cNvPicPr>
          <p:nvPr/>
        </p:nvPicPr>
        <p:blipFill>
          <a:blip r:embed="rId6"/>
          <a:srcRect/>
          <a:stretch>
            <a:fillRect/>
          </a:stretch>
        </p:blipFill>
        <p:spPr>
          <a:xfrm>
            <a:off x="7002106" y="2849505"/>
            <a:ext cx="1859526" cy="4424085"/>
          </a:xfrm>
          <a:prstGeom prst="rect">
            <a:avLst/>
          </a:prstGeom>
        </p:spPr>
      </p:pic>
      <p:grpSp>
        <p:nvGrpSpPr>
          <p:cNvPr id="18" name="Group 18"/>
          <p:cNvGrpSpPr/>
          <p:nvPr/>
        </p:nvGrpSpPr>
        <p:grpSpPr>
          <a:xfrm rot="-5400000">
            <a:off x="4365719" y="4547164"/>
            <a:ext cx="894604" cy="522150"/>
            <a:chOff x="0" y="0"/>
            <a:chExt cx="2307640" cy="1346890"/>
          </a:xfrm>
        </p:grpSpPr>
        <p:sp>
          <p:nvSpPr>
            <p:cNvPr id="19" name="Freeform 19"/>
            <p:cNvSpPr/>
            <p:nvPr/>
          </p:nvSpPr>
          <p:spPr>
            <a:xfrm>
              <a:off x="0" y="0"/>
              <a:ext cx="2307640" cy="1346890"/>
            </a:xfrm>
            <a:custGeom>
              <a:avLst/>
              <a:gdLst/>
              <a:ahLst/>
              <a:cxnLst/>
              <a:rect l="l" t="t" r="r" b="b"/>
              <a:pathLst>
                <a:path w="2307640" h="1346890">
                  <a:moveTo>
                    <a:pt x="2183180" y="1346890"/>
                  </a:moveTo>
                  <a:lnTo>
                    <a:pt x="124460" y="1346890"/>
                  </a:lnTo>
                  <a:cubicBezTo>
                    <a:pt x="55880" y="1346890"/>
                    <a:pt x="0" y="1291010"/>
                    <a:pt x="0" y="1222430"/>
                  </a:cubicBezTo>
                  <a:lnTo>
                    <a:pt x="0" y="124460"/>
                  </a:lnTo>
                  <a:cubicBezTo>
                    <a:pt x="0" y="55880"/>
                    <a:pt x="55880" y="0"/>
                    <a:pt x="124460" y="0"/>
                  </a:cubicBezTo>
                  <a:lnTo>
                    <a:pt x="2183180" y="0"/>
                  </a:lnTo>
                  <a:cubicBezTo>
                    <a:pt x="2251760" y="0"/>
                    <a:pt x="2307640" y="55880"/>
                    <a:pt x="2307640" y="124460"/>
                  </a:cubicBezTo>
                  <a:lnTo>
                    <a:pt x="2307640" y="1222430"/>
                  </a:lnTo>
                  <a:cubicBezTo>
                    <a:pt x="2307640" y="1291010"/>
                    <a:pt x="2251760" y="1346890"/>
                    <a:pt x="2183180" y="1346890"/>
                  </a:cubicBezTo>
                  <a:close/>
                </a:path>
              </a:pathLst>
            </a:custGeom>
            <a:solidFill>
              <a:srgbClr val="FFEBA5"/>
            </a:solidFill>
          </p:spPr>
        </p:sp>
      </p:grpSp>
      <p:grpSp>
        <p:nvGrpSpPr>
          <p:cNvPr id="20" name="Group 20"/>
          <p:cNvGrpSpPr/>
          <p:nvPr/>
        </p:nvGrpSpPr>
        <p:grpSpPr>
          <a:xfrm>
            <a:off x="7560890" y="4713495"/>
            <a:ext cx="741959" cy="522150"/>
            <a:chOff x="0" y="0"/>
            <a:chExt cx="1913890" cy="1346890"/>
          </a:xfrm>
        </p:grpSpPr>
        <p:sp>
          <p:nvSpPr>
            <p:cNvPr id="21" name="Freeform 21"/>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87D2F2"/>
            </a:solidFill>
          </p:spPr>
        </p:sp>
      </p:grpSp>
      <p:grpSp>
        <p:nvGrpSpPr>
          <p:cNvPr id="22" name="Group 22"/>
          <p:cNvGrpSpPr/>
          <p:nvPr/>
        </p:nvGrpSpPr>
        <p:grpSpPr>
          <a:xfrm>
            <a:off x="1502523" y="4623486"/>
            <a:ext cx="741959" cy="522150"/>
            <a:chOff x="0" y="0"/>
            <a:chExt cx="1913890" cy="1346890"/>
          </a:xfrm>
        </p:grpSpPr>
        <p:sp>
          <p:nvSpPr>
            <p:cNvPr id="23" name="Freeform 23"/>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EFC552"/>
            </a:solidFill>
          </p:spPr>
        </p:sp>
      </p:grpSp>
      <p:grpSp>
        <p:nvGrpSpPr>
          <p:cNvPr id="24" name="Group 24"/>
          <p:cNvGrpSpPr/>
          <p:nvPr/>
        </p:nvGrpSpPr>
        <p:grpSpPr>
          <a:xfrm>
            <a:off x="821194" y="1243818"/>
            <a:ext cx="7928563" cy="902310"/>
            <a:chOff x="0" y="0"/>
            <a:chExt cx="5802908" cy="660400"/>
          </a:xfrm>
          <a:solidFill>
            <a:schemeClr val="tx2">
              <a:lumMod val="20000"/>
              <a:lumOff val="80000"/>
            </a:schemeClr>
          </a:solidFill>
        </p:grpSpPr>
        <p:sp>
          <p:nvSpPr>
            <p:cNvPr id="25" name="Freeform 25"/>
            <p:cNvSpPr/>
            <p:nvPr/>
          </p:nvSpPr>
          <p:spPr>
            <a:xfrm>
              <a:off x="0" y="0"/>
              <a:ext cx="5802908" cy="660400"/>
            </a:xfrm>
            <a:custGeom>
              <a:avLst/>
              <a:gdLst/>
              <a:ahLst/>
              <a:cxnLst/>
              <a:rect l="l" t="t" r="r" b="b"/>
              <a:pathLst>
                <a:path w="5802908" h="660400">
                  <a:moveTo>
                    <a:pt x="5678448" y="660400"/>
                  </a:moveTo>
                  <a:lnTo>
                    <a:pt x="124460" y="660400"/>
                  </a:lnTo>
                  <a:cubicBezTo>
                    <a:pt x="55880" y="660400"/>
                    <a:pt x="0" y="604520"/>
                    <a:pt x="0" y="535940"/>
                  </a:cubicBezTo>
                  <a:lnTo>
                    <a:pt x="0" y="124460"/>
                  </a:lnTo>
                  <a:cubicBezTo>
                    <a:pt x="0" y="55880"/>
                    <a:pt x="55880" y="0"/>
                    <a:pt x="124460" y="0"/>
                  </a:cubicBezTo>
                  <a:lnTo>
                    <a:pt x="5678448" y="0"/>
                  </a:lnTo>
                  <a:cubicBezTo>
                    <a:pt x="5747028" y="0"/>
                    <a:pt x="5802908" y="55880"/>
                    <a:pt x="5802908" y="124460"/>
                  </a:cubicBezTo>
                  <a:lnTo>
                    <a:pt x="5802908" y="535940"/>
                  </a:lnTo>
                  <a:cubicBezTo>
                    <a:pt x="5802908" y="604520"/>
                    <a:pt x="5747028" y="660400"/>
                    <a:pt x="5678448" y="660400"/>
                  </a:cubicBezTo>
                  <a:close/>
                </a:path>
              </a:pathLst>
            </a:custGeom>
            <a:grpFill/>
          </p:spPr>
        </p:sp>
      </p:grpSp>
      <p:sp>
        <p:nvSpPr>
          <p:cNvPr id="26" name="TextBox 26"/>
          <p:cNvSpPr txBox="1"/>
          <p:nvPr/>
        </p:nvSpPr>
        <p:spPr>
          <a:xfrm>
            <a:off x="1003842" y="1431313"/>
            <a:ext cx="7745915" cy="455574"/>
          </a:xfrm>
          <a:prstGeom prst="rect">
            <a:avLst/>
          </a:prstGeom>
        </p:spPr>
        <p:txBody>
          <a:bodyPr lIns="0" tIns="0" rIns="0" bIns="0" rtlCol="0" anchor="t">
            <a:spAutoFit/>
          </a:bodyPr>
          <a:lstStyle/>
          <a:p>
            <a:pPr algn="ctr" rtl="1">
              <a:lnSpc>
                <a:spcPts val="3862"/>
              </a:lnSpc>
              <a:spcBef>
                <a:spcPct val="0"/>
              </a:spcBef>
            </a:pPr>
            <a:r>
              <a:rPr lang="ar-SA" sz="2758">
                <a:solidFill>
                  <a:srgbClr val="000000"/>
                </a:solidFill>
              </a:rPr>
              <a:t>بمدينة الحروف كانت تعيش الحركات القصيرة في هدوء وسلام.</a:t>
            </a:r>
          </a:p>
        </p:txBody>
      </p:sp>
      <p:sp>
        <p:nvSpPr>
          <p:cNvPr id="29" name="TextBox 29"/>
          <p:cNvSpPr txBox="1"/>
          <p:nvPr/>
        </p:nvSpPr>
        <p:spPr>
          <a:xfrm>
            <a:off x="7562240" y="4625608"/>
            <a:ext cx="758912" cy="455317"/>
          </a:xfrm>
          <a:prstGeom prst="rect">
            <a:avLst/>
          </a:prstGeom>
        </p:spPr>
        <p:txBody>
          <a:bodyPr lIns="0" tIns="0" rIns="0" bIns="0" rtlCol="0" anchor="t">
            <a:spAutoFit/>
          </a:bodyPr>
          <a:lstStyle/>
          <a:p>
            <a:pPr marL="0" lvl="0" indent="0" algn="ctr" rtl="1">
              <a:lnSpc>
                <a:spcPts val="3850"/>
              </a:lnSpc>
              <a:spcBef>
                <a:spcPct val="0"/>
              </a:spcBef>
            </a:pPr>
            <a:r>
              <a:rPr lang="ar-SA" sz="2750" u="none" dirty="0">
                <a:solidFill>
                  <a:srgbClr val="000000"/>
                </a:solidFill>
              </a:rPr>
              <a:t>فتحة</a:t>
            </a:r>
          </a:p>
        </p:txBody>
      </p:sp>
      <p:sp>
        <p:nvSpPr>
          <p:cNvPr id="30" name="TextBox 30"/>
          <p:cNvSpPr txBox="1"/>
          <p:nvPr/>
        </p:nvSpPr>
        <p:spPr>
          <a:xfrm>
            <a:off x="4441881" y="4625608"/>
            <a:ext cx="742280" cy="455317"/>
          </a:xfrm>
          <a:prstGeom prst="rect">
            <a:avLst/>
          </a:prstGeom>
        </p:spPr>
        <p:txBody>
          <a:bodyPr lIns="0" tIns="0" rIns="0" bIns="0" rtlCol="0" anchor="t">
            <a:spAutoFit/>
          </a:bodyPr>
          <a:lstStyle/>
          <a:p>
            <a:pPr marL="0" lvl="0" indent="0" algn="ctr" rtl="1">
              <a:lnSpc>
                <a:spcPts val="3850"/>
              </a:lnSpc>
              <a:spcBef>
                <a:spcPct val="0"/>
              </a:spcBef>
            </a:pPr>
            <a:r>
              <a:rPr lang="ar-SA" sz="2750" u="none" dirty="0">
                <a:solidFill>
                  <a:srgbClr val="000000"/>
                </a:solidFill>
              </a:rPr>
              <a:t>ضمة</a:t>
            </a:r>
          </a:p>
        </p:txBody>
      </p:sp>
      <p:sp>
        <p:nvSpPr>
          <p:cNvPr id="31" name="TextBox 31"/>
          <p:cNvSpPr txBox="1"/>
          <p:nvPr/>
        </p:nvSpPr>
        <p:spPr>
          <a:xfrm>
            <a:off x="1434609" y="4597998"/>
            <a:ext cx="877788" cy="465448"/>
          </a:xfrm>
          <a:prstGeom prst="rect">
            <a:avLst/>
          </a:prstGeom>
        </p:spPr>
        <p:txBody>
          <a:bodyPr lIns="0" tIns="0" rIns="0" bIns="0" rtlCol="0" anchor="t">
            <a:spAutoFit/>
          </a:bodyPr>
          <a:lstStyle/>
          <a:p>
            <a:pPr algn="ctr" rtl="1">
              <a:lnSpc>
                <a:spcPts val="3850"/>
              </a:lnSpc>
            </a:pPr>
            <a:r>
              <a:rPr lang="ar-SA" sz="2750" dirty="0">
                <a:solidFill>
                  <a:srgbClr val="000000"/>
                </a:solidFill>
              </a:rPr>
              <a:t>كسرة</a:t>
            </a:r>
          </a:p>
        </p:txBody>
      </p:sp>
      <p:sp>
        <p:nvSpPr>
          <p:cNvPr id="32" name="TextBox 32"/>
          <p:cNvSpPr txBox="1"/>
          <p:nvPr/>
        </p:nvSpPr>
        <p:spPr>
          <a:xfrm>
            <a:off x="7562240" y="2340308"/>
            <a:ext cx="758912" cy="455317"/>
          </a:xfrm>
          <a:prstGeom prst="rect">
            <a:avLst/>
          </a:prstGeom>
        </p:spPr>
        <p:txBody>
          <a:bodyPr lIns="0" tIns="0" rIns="0" bIns="0" rtlCol="0" anchor="t">
            <a:spAutoFit/>
          </a:bodyPr>
          <a:lstStyle/>
          <a:p>
            <a:pPr marL="0" lvl="0" indent="0" algn="ctr" rtl="1">
              <a:lnSpc>
                <a:spcPts val="3850"/>
              </a:lnSpc>
              <a:spcBef>
                <a:spcPct val="0"/>
              </a:spcBef>
            </a:pPr>
            <a:r>
              <a:rPr lang="ar-SA" sz="2750" u="none" dirty="0">
                <a:solidFill>
                  <a:srgbClr val="000000"/>
                </a:solidFill>
              </a:rPr>
              <a:t>الفتحة</a:t>
            </a:r>
          </a:p>
        </p:txBody>
      </p:sp>
      <p:sp>
        <p:nvSpPr>
          <p:cNvPr id="33" name="TextBox 33"/>
          <p:cNvSpPr txBox="1"/>
          <p:nvPr/>
        </p:nvSpPr>
        <p:spPr>
          <a:xfrm>
            <a:off x="4505660" y="2351844"/>
            <a:ext cx="742280" cy="455317"/>
          </a:xfrm>
          <a:prstGeom prst="rect">
            <a:avLst/>
          </a:prstGeom>
        </p:spPr>
        <p:txBody>
          <a:bodyPr lIns="0" tIns="0" rIns="0" bIns="0" rtlCol="0" anchor="t">
            <a:spAutoFit/>
          </a:bodyPr>
          <a:lstStyle/>
          <a:p>
            <a:pPr marL="0" lvl="0" indent="0" algn="ctr" rtl="1">
              <a:lnSpc>
                <a:spcPts val="3850"/>
              </a:lnSpc>
              <a:spcBef>
                <a:spcPct val="0"/>
              </a:spcBef>
            </a:pPr>
            <a:r>
              <a:rPr lang="ar-SA" sz="2750" u="none">
                <a:solidFill>
                  <a:srgbClr val="000000"/>
                </a:solidFill>
              </a:rPr>
              <a:t>الضمة</a:t>
            </a:r>
          </a:p>
        </p:txBody>
      </p:sp>
      <p:sp>
        <p:nvSpPr>
          <p:cNvPr id="34" name="TextBox 34"/>
          <p:cNvSpPr txBox="1"/>
          <p:nvPr/>
        </p:nvSpPr>
        <p:spPr>
          <a:xfrm>
            <a:off x="1434769" y="2340308"/>
            <a:ext cx="877788" cy="465448"/>
          </a:xfrm>
          <a:prstGeom prst="rect">
            <a:avLst/>
          </a:prstGeom>
        </p:spPr>
        <p:txBody>
          <a:bodyPr lIns="0" tIns="0" rIns="0" bIns="0" rtlCol="0" anchor="t">
            <a:spAutoFit/>
          </a:bodyPr>
          <a:lstStyle/>
          <a:p>
            <a:pPr marL="0" lvl="0" indent="0" algn="ctr" rtl="1">
              <a:lnSpc>
                <a:spcPts val="3850"/>
              </a:lnSpc>
              <a:spcBef>
                <a:spcPct val="0"/>
              </a:spcBef>
            </a:pPr>
            <a:r>
              <a:rPr lang="ar-SA" sz="2750" dirty="0">
                <a:solidFill>
                  <a:srgbClr val="000000"/>
                </a:solidFill>
              </a:rPr>
              <a:t>الكسرة</a:t>
            </a:r>
          </a:p>
        </p:txBody>
      </p:sp>
      <p:sp>
        <p:nvSpPr>
          <p:cNvPr id="37" name="Rounded Rectangle 36">
            <a:extLst>
              <a:ext uri="{FF2B5EF4-FFF2-40B4-BE49-F238E27FC236}">
                <a16:creationId xmlns:a16="http://schemas.microsoft.com/office/drawing/2014/main" id="{A6F00180-D90C-0A41-9FBC-C77343D0F9B9}"/>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8" name="TextBox 18">
            <a:extLst>
              <a:ext uri="{FF2B5EF4-FFF2-40B4-BE49-F238E27FC236}">
                <a16:creationId xmlns:a16="http://schemas.microsoft.com/office/drawing/2014/main" id="{B1FC44A3-5E0B-6946-AB5F-A684EDE019F1}"/>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24" name="Group 3">
            <a:extLst>
              <a:ext uri="{FF2B5EF4-FFF2-40B4-BE49-F238E27FC236}">
                <a16:creationId xmlns:a16="http://schemas.microsoft.com/office/drawing/2014/main" id="{1513221A-71CD-9348-A75E-56410FE0C399}"/>
              </a:ext>
            </a:extLst>
          </p:cNvPr>
          <p:cNvGrpSpPr/>
          <p:nvPr/>
        </p:nvGrpSpPr>
        <p:grpSpPr>
          <a:xfrm>
            <a:off x="220703" y="248136"/>
            <a:ext cx="9304800" cy="6818928"/>
            <a:chOff x="0" y="0"/>
            <a:chExt cx="2680484" cy="1964365"/>
          </a:xfrm>
        </p:grpSpPr>
        <p:sp>
          <p:nvSpPr>
            <p:cNvPr id="25" name="Freeform 4">
              <a:extLst>
                <a:ext uri="{FF2B5EF4-FFF2-40B4-BE49-F238E27FC236}">
                  <a16:creationId xmlns:a16="http://schemas.microsoft.com/office/drawing/2014/main" id="{5D14C5F9-FFF6-6B44-B8B5-C056DD31E7A2}"/>
                </a:ext>
              </a:extLst>
            </p:cNvPr>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21194" y="1243818"/>
            <a:ext cx="7928563" cy="902310"/>
            <a:chOff x="0" y="0"/>
            <a:chExt cx="5802908" cy="660400"/>
          </a:xfrm>
          <a:solidFill>
            <a:schemeClr val="tx2">
              <a:lumMod val="20000"/>
              <a:lumOff val="80000"/>
            </a:schemeClr>
          </a:solidFill>
        </p:grpSpPr>
        <p:sp>
          <p:nvSpPr>
            <p:cNvPr id="6" name="Freeform 6"/>
            <p:cNvSpPr/>
            <p:nvPr/>
          </p:nvSpPr>
          <p:spPr>
            <a:xfrm>
              <a:off x="0" y="0"/>
              <a:ext cx="5802908" cy="660400"/>
            </a:xfrm>
            <a:custGeom>
              <a:avLst/>
              <a:gdLst/>
              <a:ahLst/>
              <a:cxnLst/>
              <a:rect l="l" t="t" r="r" b="b"/>
              <a:pathLst>
                <a:path w="5802908" h="660400">
                  <a:moveTo>
                    <a:pt x="5678448" y="660400"/>
                  </a:moveTo>
                  <a:lnTo>
                    <a:pt x="124460" y="660400"/>
                  </a:lnTo>
                  <a:cubicBezTo>
                    <a:pt x="55880" y="660400"/>
                    <a:pt x="0" y="604520"/>
                    <a:pt x="0" y="535940"/>
                  </a:cubicBezTo>
                  <a:lnTo>
                    <a:pt x="0" y="124460"/>
                  </a:lnTo>
                  <a:cubicBezTo>
                    <a:pt x="0" y="55880"/>
                    <a:pt x="55880" y="0"/>
                    <a:pt x="124460" y="0"/>
                  </a:cubicBezTo>
                  <a:lnTo>
                    <a:pt x="5678448" y="0"/>
                  </a:lnTo>
                  <a:cubicBezTo>
                    <a:pt x="5747028" y="0"/>
                    <a:pt x="5802908" y="55880"/>
                    <a:pt x="5802908" y="124460"/>
                  </a:cubicBezTo>
                  <a:lnTo>
                    <a:pt x="5802908" y="535940"/>
                  </a:lnTo>
                  <a:cubicBezTo>
                    <a:pt x="5802908" y="604520"/>
                    <a:pt x="5747028" y="660400"/>
                    <a:pt x="5678448" y="660400"/>
                  </a:cubicBezTo>
                  <a:close/>
                </a:path>
              </a:pathLst>
            </a:custGeom>
            <a:grpFill/>
          </p:spPr>
        </p:sp>
      </p:grpSp>
      <p:pic>
        <p:nvPicPr>
          <p:cNvPr id="7" name="Picture 7"/>
          <p:cNvPicPr>
            <a:picLocks noChangeAspect="1"/>
          </p:cNvPicPr>
          <p:nvPr/>
        </p:nvPicPr>
        <p:blipFill>
          <a:blip r:embed="rId3"/>
          <a:srcRect/>
          <a:stretch>
            <a:fillRect/>
          </a:stretch>
        </p:blipFill>
        <p:spPr>
          <a:xfrm>
            <a:off x="9059484" y="6561873"/>
            <a:ext cx="694116" cy="675139"/>
          </a:xfrm>
          <a:prstGeom prst="rect">
            <a:avLst/>
          </a:prstGeom>
        </p:spPr>
      </p:pic>
      <p:grpSp>
        <p:nvGrpSpPr>
          <p:cNvPr id="14" name="Group 14"/>
          <p:cNvGrpSpPr/>
          <p:nvPr/>
        </p:nvGrpSpPr>
        <p:grpSpPr>
          <a:xfrm rot="-10800000">
            <a:off x="3243757" y="2650953"/>
            <a:ext cx="5778323" cy="3246926"/>
            <a:chOff x="0" y="0"/>
            <a:chExt cx="7899559" cy="4438881"/>
          </a:xfrm>
        </p:grpSpPr>
        <p:sp>
          <p:nvSpPr>
            <p:cNvPr id="15" name="Freeform 15"/>
            <p:cNvSpPr/>
            <p:nvPr/>
          </p:nvSpPr>
          <p:spPr>
            <a:xfrm>
              <a:off x="0" y="0"/>
              <a:ext cx="7899560" cy="4438881"/>
            </a:xfrm>
            <a:custGeom>
              <a:avLst/>
              <a:gdLst/>
              <a:ahLst/>
              <a:cxnLst/>
              <a:rect l="l" t="t" r="r" b="b"/>
              <a:pathLst>
                <a:path w="7899560" h="4438881">
                  <a:moveTo>
                    <a:pt x="496570" y="0"/>
                  </a:moveTo>
                  <a:lnTo>
                    <a:pt x="496570" y="4438881"/>
                  </a:lnTo>
                  <a:lnTo>
                    <a:pt x="6153309" y="4438881"/>
                  </a:lnTo>
                  <a:lnTo>
                    <a:pt x="6153309" y="0"/>
                  </a:lnTo>
                  <a:cubicBezTo>
                    <a:pt x="6153309" y="0"/>
                    <a:pt x="496570" y="0"/>
                    <a:pt x="496570" y="0"/>
                  </a:cubicBezTo>
                  <a:close/>
                  <a:moveTo>
                    <a:pt x="6649879" y="1889991"/>
                  </a:moveTo>
                  <a:lnTo>
                    <a:pt x="6649879" y="483548"/>
                  </a:lnTo>
                  <a:cubicBezTo>
                    <a:pt x="6649879" y="222250"/>
                    <a:pt x="6427629" y="0"/>
                    <a:pt x="6153309" y="0"/>
                  </a:cubicBezTo>
                  <a:lnTo>
                    <a:pt x="6153309" y="4438881"/>
                  </a:lnTo>
                  <a:cubicBezTo>
                    <a:pt x="6427629" y="4438881"/>
                    <a:pt x="6649879" y="4216631"/>
                    <a:pt x="6649879" y="3942311"/>
                  </a:cubicBezTo>
                  <a:lnTo>
                    <a:pt x="6649879" y="2362431"/>
                  </a:lnTo>
                  <a:cubicBezTo>
                    <a:pt x="7157879" y="2377671"/>
                    <a:pt x="7662070" y="2353541"/>
                    <a:pt x="7899560" y="2396721"/>
                  </a:cubicBezTo>
                  <a:cubicBezTo>
                    <a:pt x="7495699" y="2210031"/>
                    <a:pt x="7061359" y="2074141"/>
                    <a:pt x="6649879" y="1889991"/>
                  </a:cubicBezTo>
                  <a:close/>
                  <a:moveTo>
                    <a:pt x="0" y="483548"/>
                  </a:moveTo>
                  <a:lnTo>
                    <a:pt x="0" y="3942311"/>
                  </a:lnTo>
                  <a:cubicBezTo>
                    <a:pt x="0" y="4216631"/>
                    <a:pt x="222250" y="4438881"/>
                    <a:pt x="496570" y="4438881"/>
                  </a:cubicBezTo>
                  <a:lnTo>
                    <a:pt x="496570" y="0"/>
                  </a:lnTo>
                  <a:cubicBezTo>
                    <a:pt x="222250" y="0"/>
                    <a:pt x="0" y="222250"/>
                    <a:pt x="0" y="483548"/>
                  </a:cubicBezTo>
                  <a:close/>
                </a:path>
              </a:pathLst>
            </a:custGeom>
            <a:solidFill>
              <a:srgbClr val="FFEBA5"/>
            </a:solidFill>
          </p:spPr>
        </p:sp>
      </p:grpSp>
      <p:sp>
        <p:nvSpPr>
          <p:cNvPr id="16" name="TextBox 16"/>
          <p:cNvSpPr txBox="1"/>
          <p:nvPr/>
        </p:nvSpPr>
        <p:spPr>
          <a:xfrm>
            <a:off x="2938875" y="1431313"/>
            <a:ext cx="7745915" cy="463331"/>
          </a:xfrm>
          <a:prstGeom prst="rect">
            <a:avLst/>
          </a:prstGeom>
        </p:spPr>
        <p:txBody>
          <a:bodyPr lIns="0" tIns="0" rIns="0" bIns="0" rtlCol="0" anchor="t">
            <a:spAutoFit/>
          </a:bodyPr>
          <a:lstStyle/>
          <a:p>
            <a:pPr algn="ctr" rtl="1">
              <a:lnSpc>
                <a:spcPts val="3862"/>
              </a:lnSpc>
              <a:spcBef>
                <a:spcPct val="0"/>
              </a:spcBef>
            </a:pPr>
            <a:r>
              <a:rPr lang="ar-SA" sz="2758" b="1" dirty="0">
                <a:solidFill>
                  <a:srgbClr val="000000"/>
                </a:solidFill>
              </a:rPr>
              <a:t>وفي يوم من الأيام قالت الكسرة:</a:t>
            </a:r>
          </a:p>
        </p:txBody>
      </p:sp>
      <p:sp>
        <p:nvSpPr>
          <p:cNvPr id="20" name="TextBox 20"/>
          <p:cNvSpPr txBox="1"/>
          <p:nvPr/>
        </p:nvSpPr>
        <p:spPr>
          <a:xfrm>
            <a:off x="4387389" y="3325447"/>
            <a:ext cx="4494737" cy="1805623"/>
          </a:xfrm>
          <a:prstGeom prst="rect">
            <a:avLst/>
          </a:prstGeom>
        </p:spPr>
        <p:txBody>
          <a:bodyPr lIns="0" tIns="0" rIns="0" bIns="0" rtlCol="0" anchor="t">
            <a:spAutoFit/>
          </a:bodyPr>
          <a:lstStyle/>
          <a:p>
            <a:pPr algn="ctr" rtl="1">
              <a:lnSpc>
                <a:spcPts val="3570"/>
              </a:lnSpc>
            </a:pPr>
            <a:r>
              <a:rPr lang="ar-SA" sz="2550" dirty="0">
                <a:solidFill>
                  <a:srgbClr val="000000"/>
                </a:solidFill>
              </a:rPr>
              <a:t>هل تذكروني أيها الطلاب؟ </a:t>
            </a:r>
          </a:p>
          <a:p>
            <a:pPr algn="ctr" rtl="1">
              <a:lnSpc>
                <a:spcPts val="3570"/>
              </a:lnSpc>
              <a:spcBef>
                <a:spcPct val="0"/>
              </a:spcBef>
            </a:pPr>
            <a:r>
              <a:rPr lang="ar-SA" sz="2550" dirty="0">
                <a:solidFill>
                  <a:srgbClr val="000000"/>
                </a:solidFill>
              </a:rPr>
              <a:t>أنا الكسرة، وفي فصل الشتاء تركب الحروف زلاجاتها، وتنطلق متزلجةً إلى الأسفل، صائحةً بصوت الكسر. </a:t>
            </a:r>
          </a:p>
        </p:txBody>
      </p:sp>
      <p:sp>
        <p:nvSpPr>
          <p:cNvPr id="23" name="Rounded Rectangle 22">
            <a:extLst>
              <a:ext uri="{FF2B5EF4-FFF2-40B4-BE49-F238E27FC236}">
                <a16:creationId xmlns:a16="http://schemas.microsoft.com/office/drawing/2014/main" id="{4070BE69-3F7C-6F4A-B979-0F9731A1853B}"/>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6" name="TextBox 18">
            <a:extLst>
              <a:ext uri="{FF2B5EF4-FFF2-40B4-BE49-F238E27FC236}">
                <a16:creationId xmlns:a16="http://schemas.microsoft.com/office/drawing/2014/main" id="{92006014-9383-EF4E-AD05-F8AC0E1FB7FC}"/>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7" name="Picture 8">
            <a:extLst>
              <a:ext uri="{FF2B5EF4-FFF2-40B4-BE49-F238E27FC236}">
                <a16:creationId xmlns:a16="http://schemas.microsoft.com/office/drawing/2014/main" id="{A9112FA6-1D62-6944-AB3E-3A2E851BEFDD}"/>
              </a:ext>
            </a:extLst>
          </p:cNvPr>
          <p:cNvPicPr>
            <a:picLocks noChangeAspect="1"/>
          </p:cNvPicPr>
          <p:nvPr/>
        </p:nvPicPr>
        <p:blipFill rotWithShape="1">
          <a:blip r:embed="rId4"/>
          <a:srcRect b="24944"/>
          <a:stretch/>
        </p:blipFill>
        <p:spPr>
          <a:xfrm>
            <a:off x="343324" y="1313909"/>
            <a:ext cx="3073422" cy="6005567"/>
          </a:xfrm>
          <a:prstGeom prst="rect">
            <a:avLst/>
          </a:prstGeom>
        </p:spPr>
      </p:pic>
      <p:pic>
        <p:nvPicPr>
          <p:cNvPr id="21" name="Picture 21"/>
          <p:cNvPicPr>
            <a:picLocks noChangeAspect="1"/>
          </p:cNvPicPr>
          <p:nvPr/>
        </p:nvPicPr>
        <p:blipFill>
          <a:blip r:embed="rId5"/>
          <a:srcRect/>
          <a:stretch>
            <a:fillRect/>
          </a:stretch>
        </p:blipFill>
        <p:spPr>
          <a:xfrm>
            <a:off x="1175840" y="6119578"/>
            <a:ext cx="1410360" cy="1127523"/>
          </a:xfrm>
          <a:prstGeom prst="rect">
            <a:avLst/>
          </a:prstGeom>
        </p:spPr>
      </p:pic>
      <p:grpSp>
        <p:nvGrpSpPr>
          <p:cNvPr id="28" name="Group 22">
            <a:extLst>
              <a:ext uri="{FF2B5EF4-FFF2-40B4-BE49-F238E27FC236}">
                <a16:creationId xmlns:a16="http://schemas.microsoft.com/office/drawing/2014/main" id="{DE0FD5B8-F9DB-ED4B-B446-CE0166A4BF68}"/>
              </a:ext>
            </a:extLst>
          </p:cNvPr>
          <p:cNvGrpSpPr/>
          <p:nvPr/>
        </p:nvGrpSpPr>
        <p:grpSpPr>
          <a:xfrm>
            <a:off x="1171400" y="4434259"/>
            <a:ext cx="1160231" cy="592809"/>
            <a:chOff x="0" y="0"/>
            <a:chExt cx="1913890" cy="1346890"/>
          </a:xfrm>
        </p:grpSpPr>
        <p:sp>
          <p:nvSpPr>
            <p:cNvPr id="29" name="Freeform 23">
              <a:extLst>
                <a:ext uri="{FF2B5EF4-FFF2-40B4-BE49-F238E27FC236}">
                  <a16:creationId xmlns:a16="http://schemas.microsoft.com/office/drawing/2014/main" id="{D6FDE8F8-6BAA-2248-8C8D-3D56076FFA14}"/>
                </a:ext>
              </a:extLst>
            </p:cNvPr>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EFC552"/>
            </a:solidFill>
          </p:spPr>
        </p:sp>
      </p:grpSp>
      <p:sp>
        <p:nvSpPr>
          <p:cNvPr id="30" name="TextBox 31">
            <a:extLst>
              <a:ext uri="{FF2B5EF4-FFF2-40B4-BE49-F238E27FC236}">
                <a16:creationId xmlns:a16="http://schemas.microsoft.com/office/drawing/2014/main" id="{52B97331-C528-784D-9094-9527BA89B507}"/>
              </a:ext>
            </a:extLst>
          </p:cNvPr>
          <p:cNvSpPr txBox="1"/>
          <p:nvPr/>
        </p:nvSpPr>
        <p:spPr>
          <a:xfrm>
            <a:off x="1171400" y="4614296"/>
            <a:ext cx="1372632" cy="535339"/>
          </a:xfrm>
          <a:prstGeom prst="rect">
            <a:avLst/>
          </a:prstGeom>
        </p:spPr>
        <p:txBody>
          <a:bodyPr wrap="square" lIns="0" tIns="0" rIns="0" bIns="0" rtlCol="0" anchor="t">
            <a:spAutoFit/>
          </a:bodyPr>
          <a:lstStyle/>
          <a:p>
            <a:pPr algn="ctr" rtl="1">
              <a:lnSpc>
                <a:spcPts val="3850"/>
              </a:lnSpc>
            </a:pPr>
            <a:r>
              <a:rPr lang="ar-SA" sz="5490" dirty="0">
                <a:solidFill>
                  <a:srgbClr val="000000"/>
                </a:solidFill>
              </a:rPr>
              <a:t>كسرة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right)">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7" name="Picture 7"/>
          <p:cNvPicPr>
            <a:picLocks noChangeAspect="1"/>
          </p:cNvPicPr>
          <p:nvPr/>
        </p:nvPicPr>
        <p:blipFill>
          <a:blip r:embed="rId4"/>
          <a:srcRect/>
          <a:stretch>
            <a:fillRect/>
          </a:stretch>
        </p:blipFill>
        <p:spPr>
          <a:xfrm>
            <a:off x="9059484" y="6561873"/>
            <a:ext cx="694116" cy="675139"/>
          </a:xfrm>
          <a:prstGeom prst="rect">
            <a:avLst/>
          </a:prstGeom>
        </p:spPr>
      </p:pic>
      <p:grpSp>
        <p:nvGrpSpPr>
          <p:cNvPr id="25" name="Group 5">
            <a:extLst>
              <a:ext uri="{FF2B5EF4-FFF2-40B4-BE49-F238E27FC236}">
                <a16:creationId xmlns:a16="http://schemas.microsoft.com/office/drawing/2014/main" id="{3E6F3EB3-3FD3-1043-85E9-6F2C239257C3}"/>
              </a:ext>
            </a:extLst>
          </p:cNvPr>
          <p:cNvGrpSpPr/>
          <p:nvPr/>
        </p:nvGrpSpPr>
        <p:grpSpPr>
          <a:xfrm>
            <a:off x="821194" y="1243818"/>
            <a:ext cx="7928563" cy="902310"/>
            <a:chOff x="0" y="0"/>
            <a:chExt cx="5802908" cy="660400"/>
          </a:xfrm>
          <a:solidFill>
            <a:schemeClr val="tx2">
              <a:lumMod val="20000"/>
              <a:lumOff val="80000"/>
            </a:schemeClr>
          </a:solidFill>
        </p:grpSpPr>
        <p:sp>
          <p:nvSpPr>
            <p:cNvPr id="26" name="Freeform 6">
              <a:extLst>
                <a:ext uri="{FF2B5EF4-FFF2-40B4-BE49-F238E27FC236}">
                  <a16:creationId xmlns:a16="http://schemas.microsoft.com/office/drawing/2014/main" id="{E4B763EF-7D2D-5F46-B1E4-563C44FD9BF5}"/>
                </a:ext>
              </a:extLst>
            </p:cNvPr>
            <p:cNvSpPr/>
            <p:nvPr/>
          </p:nvSpPr>
          <p:spPr>
            <a:xfrm>
              <a:off x="0" y="0"/>
              <a:ext cx="5802908" cy="660400"/>
            </a:xfrm>
            <a:custGeom>
              <a:avLst/>
              <a:gdLst/>
              <a:ahLst/>
              <a:cxnLst/>
              <a:rect l="l" t="t" r="r" b="b"/>
              <a:pathLst>
                <a:path w="5802908" h="660400">
                  <a:moveTo>
                    <a:pt x="5678448" y="660400"/>
                  </a:moveTo>
                  <a:lnTo>
                    <a:pt x="124460" y="660400"/>
                  </a:lnTo>
                  <a:cubicBezTo>
                    <a:pt x="55880" y="660400"/>
                    <a:pt x="0" y="604520"/>
                    <a:pt x="0" y="535940"/>
                  </a:cubicBezTo>
                  <a:lnTo>
                    <a:pt x="0" y="124460"/>
                  </a:lnTo>
                  <a:cubicBezTo>
                    <a:pt x="0" y="55880"/>
                    <a:pt x="55880" y="0"/>
                    <a:pt x="124460" y="0"/>
                  </a:cubicBezTo>
                  <a:lnTo>
                    <a:pt x="5678448" y="0"/>
                  </a:lnTo>
                  <a:cubicBezTo>
                    <a:pt x="5747028" y="0"/>
                    <a:pt x="5802908" y="55880"/>
                    <a:pt x="5802908" y="124460"/>
                  </a:cubicBezTo>
                  <a:lnTo>
                    <a:pt x="5802908" y="535940"/>
                  </a:lnTo>
                  <a:cubicBezTo>
                    <a:pt x="5802908" y="604520"/>
                    <a:pt x="5747028" y="660400"/>
                    <a:pt x="5678448" y="660400"/>
                  </a:cubicBezTo>
                  <a:close/>
                </a:path>
              </a:pathLst>
            </a:custGeom>
            <a:grpFill/>
          </p:spPr>
        </p:sp>
      </p:grpSp>
      <p:grpSp>
        <p:nvGrpSpPr>
          <p:cNvPr id="14" name="Group 14"/>
          <p:cNvGrpSpPr/>
          <p:nvPr/>
        </p:nvGrpSpPr>
        <p:grpSpPr>
          <a:xfrm rot="-10800000">
            <a:off x="3243757" y="2650953"/>
            <a:ext cx="5778323" cy="3246926"/>
            <a:chOff x="0" y="0"/>
            <a:chExt cx="7899559" cy="4438881"/>
          </a:xfrm>
        </p:grpSpPr>
        <p:sp>
          <p:nvSpPr>
            <p:cNvPr id="15" name="Freeform 15"/>
            <p:cNvSpPr/>
            <p:nvPr/>
          </p:nvSpPr>
          <p:spPr>
            <a:xfrm>
              <a:off x="0" y="0"/>
              <a:ext cx="7899560" cy="4438881"/>
            </a:xfrm>
            <a:custGeom>
              <a:avLst/>
              <a:gdLst/>
              <a:ahLst/>
              <a:cxnLst/>
              <a:rect l="l" t="t" r="r" b="b"/>
              <a:pathLst>
                <a:path w="7899560" h="4438881">
                  <a:moveTo>
                    <a:pt x="496570" y="0"/>
                  </a:moveTo>
                  <a:lnTo>
                    <a:pt x="496570" y="4438881"/>
                  </a:lnTo>
                  <a:lnTo>
                    <a:pt x="6153309" y="4438881"/>
                  </a:lnTo>
                  <a:lnTo>
                    <a:pt x="6153309" y="0"/>
                  </a:lnTo>
                  <a:cubicBezTo>
                    <a:pt x="6153309" y="0"/>
                    <a:pt x="496570" y="0"/>
                    <a:pt x="496570" y="0"/>
                  </a:cubicBezTo>
                  <a:close/>
                  <a:moveTo>
                    <a:pt x="6649879" y="1889991"/>
                  </a:moveTo>
                  <a:lnTo>
                    <a:pt x="6649879" y="483548"/>
                  </a:lnTo>
                  <a:cubicBezTo>
                    <a:pt x="6649879" y="222250"/>
                    <a:pt x="6427629" y="0"/>
                    <a:pt x="6153309" y="0"/>
                  </a:cubicBezTo>
                  <a:lnTo>
                    <a:pt x="6153309" y="4438881"/>
                  </a:lnTo>
                  <a:cubicBezTo>
                    <a:pt x="6427629" y="4438881"/>
                    <a:pt x="6649879" y="4216631"/>
                    <a:pt x="6649879" y="3942311"/>
                  </a:cubicBezTo>
                  <a:lnTo>
                    <a:pt x="6649879" y="2362431"/>
                  </a:lnTo>
                  <a:cubicBezTo>
                    <a:pt x="7157879" y="2377671"/>
                    <a:pt x="7662070" y="2353541"/>
                    <a:pt x="7899560" y="2396721"/>
                  </a:cubicBezTo>
                  <a:cubicBezTo>
                    <a:pt x="7495699" y="2210031"/>
                    <a:pt x="7061359" y="2074141"/>
                    <a:pt x="6649879" y="1889991"/>
                  </a:cubicBezTo>
                  <a:close/>
                  <a:moveTo>
                    <a:pt x="0" y="483548"/>
                  </a:moveTo>
                  <a:lnTo>
                    <a:pt x="0" y="3942311"/>
                  </a:lnTo>
                  <a:cubicBezTo>
                    <a:pt x="0" y="4216631"/>
                    <a:pt x="222250" y="4438881"/>
                    <a:pt x="496570" y="4438881"/>
                  </a:cubicBezTo>
                  <a:lnTo>
                    <a:pt x="496570" y="0"/>
                  </a:lnTo>
                  <a:cubicBezTo>
                    <a:pt x="222250" y="0"/>
                    <a:pt x="0" y="222250"/>
                    <a:pt x="0" y="483548"/>
                  </a:cubicBezTo>
                  <a:close/>
                </a:path>
              </a:pathLst>
            </a:custGeom>
            <a:solidFill>
              <a:srgbClr val="FFEBA5"/>
            </a:solidFill>
          </p:spPr>
        </p:sp>
      </p:grpSp>
      <p:pic>
        <p:nvPicPr>
          <p:cNvPr id="9" name="Picture 8" descr="A picture containing clipart&#10;&#10;Description automatically generated">
            <a:extLst>
              <a:ext uri="{FF2B5EF4-FFF2-40B4-BE49-F238E27FC236}">
                <a16:creationId xmlns:a16="http://schemas.microsoft.com/office/drawing/2014/main" id="{13B0D3C5-AF8D-0441-9313-6A83EFF64ABD}"/>
              </a:ext>
            </a:extLst>
          </p:cNvPr>
          <p:cNvPicPr>
            <a:picLocks noChangeAspect="1"/>
          </p:cNvPicPr>
          <p:nvPr/>
        </p:nvPicPr>
        <p:blipFill rotWithShape="1">
          <a:blip r:embed="rId5">
            <a:extLst>
              <a:ext uri="{28A0092B-C50C-407E-A947-70E740481C1C}">
                <a14:useLocalDpi xmlns:a14="http://schemas.microsoft.com/office/drawing/2010/main" val="0"/>
              </a:ext>
            </a:extLst>
          </a:blip>
          <a:srcRect b="24495"/>
          <a:stretch/>
        </p:blipFill>
        <p:spPr>
          <a:xfrm flipH="1">
            <a:off x="457454" y="1443145"/>
            <a:ext cx="2800524" cy="5872055"/>
          </a:xfrm>
          <a:prstGeom prst="rect">
            <a:avLst/>
          </a:prstGeom>
        </p:spPr>
      </p:pic>
      <p:sp>
        <p:nvSpPr>
          <p:cNvPr id="16" name="TextBox 16"/>
          <p:cNvSpPr txBox="1"/>
          <p:nvPr/>
        </p:nvSpPr>
        <p:spPr>
          <a:xfrm>
            <a:off x="2938875" y="1431313"/>
            <a:ext cx="7745915" cy="463331"/>
          </a:xfrm>
          <a:prstGeom prst="rect">
            <a:avLst/>
          </a:prstGeom>
        </p:spPr>
        <p:txBody>
          <a:bodyPr lIns="0" tIns="0" rIns="0" bIns="0" rtlCol="0" anchor="t">
            <a:spAutoFit/>
          </a:bodyPr>
          <a:lstStyle/>
          <a:p>
            <a:pPr algn="ctr" rtl="1">
              <a:lnSpc>
                <a:spcPts val="3862"/>
              </a:lnSpc>
              <a:spcBef>
                <a:spcPct val="0"/>
              </a:spcBef>
            </a:pPr>
            <a:r>
              <a:rPr lang="ar-SA" sz="2758" b="1" dirty="0">
                <a:solidFill>
                  <a:srgbClr val="000000"/>
                </a:solidFill>
              </a:rPr>
              <a:t>وفي يوم من الأيام قالت الكسرة:</a:t>
            </a:r>
          </a:p>
        </p:txBody>
      </p:sp>
      <p:sp>
        <p:nvSpPr>
          <p:cNvPr id="20" name="TextBox 20"/>
          <p:cNvSpPr txBox="1"/>
          <p:nvPr/>
        </p:nvSpPr>
        <p:spPr>
          <a:xfrm>
            <a:off x="4376593" y="3055669"/>
            <a:ext cx="4494737" cy="1355884"/>
          </a:xfrm>
          <a:prstGeom prst="rect">
            <a:avLst/>
          </a:prstGeom>
        </p:spPr>
        <p:txBody>
          <a:bodyPr lIns="0" tIns="0" rIns="0" bIns="0" rtlCol="0" anchor="t">
            <a:spAutoFit/>
          </a:bodyPr>
          <a:lstStyle/>
          <a:p>
            <a:pPr algn="ctr" rtl="1">
              <a:lnSpc>
                <a:spcPts val="3570"/>
              </a:lnSpc>
            </a:pPr>
            <a:r>
              <a:rPr lang="ar-SA" sz="2550" dirty="0">
                <a:solidFill>
                  <a:srgbClr val="000000"/>
                </a:solidFill>
              </a:rPr>
              <a:t>في الفترة الأخيرة، هناك سؤال يراودني كثيرًا وأبحث عن إجابة له.</a:t>
            </a:r>
          </a:p>
          <a:p>
            <a:pPr algn="ctr" rtl="1">
              <a:lnSpc>
                <a:spcPts val="3570"/>
              </a:lnSpc>
              <a:spcBef>
                <a:spcPct val="0"/>
              </a:spcBef>
            </a:pPr>
            <a:endParaRPr lang="ar-SA" sz="2550" dirty="0">
              <a:solidFill>
                <a:srgbClr val="000000"/>
              </a:solidFill>
            </a:endParaRPr>
          </a:p>
        </p:txBody>
      </p:sp>
      <p:sp>
        <p:nvSpPr>
          <p:cNvPr id="21" name="TextBox 21"/>
          <p:cNvSpPr txBox="1"/>
          <p:nvPr/>
        </p:nvSpPr>
        <p:spPr>
          <a:xfrm>
            <a:off x="4600657" y="4220320"/>
            <a:ext cx="4149100" cy="1457194"/>
          </a:xfrm>
          <a:prstGeom prst="rect">
            <a:avLst/>
          </a:prstGeom>
        </p:spPr>
        <p:txBody>
          <a:bodyPr lIns="0" tIns="0" rIns="0" bIns="0" rtlCol="0" anchor="t">
            <a:spAutoFit/>
          </a:bodyPr>
          <a:lstStyle/>
          <a:p>
            <a:pPr algn="ctr" rtl="1">
              <a:lnSpc>
                <a:spcPts val="3925"/>
              </a:lnSpc>
              <a:spcBef>
                <a:spcPct val="0"/>
              </a:spcBef>
            </a:pPr>
            <a:r>
              <a:rPr lang="ar-SA" sz="2804" dirty="0">
                <a:solidFill>
                  <a:srgbClr val="000000"/>
                </a:solidFill>
              </a:rPr>
              <a:t>لماذا صوتي أنا دائمًا قصير؟ أريد</a:t>
            </a:r>
          </a:p>
          <a:p>
            <a:pPr algn="ctr" rtl="1">
              <a:lnSpc>
                <a:spcPts val="3925"/>
              </a:lnSpc>
              <a:spcBef>
                <a:spcPct val="0"/>
              </a:spcBef>
            </a:pPr>
            <a:r>
              <a:rPr lang="ar-SA" sz="2804" dirty="0">
                <a:solidFill>
                  <a:srgbClr val="000000"/>
                </a:solidFill>
              </a:rPr>
              <a:t>أن يكون صوتي أطول وأقوى؛ فماذا أفعل؟</a:t>
            </a:r>
          </a:p>
        </p:txBody>
      </p:sp>
      <p:sp>
        <p:nvSpPr>
          <p:cNvPr id="27" name="Rounded Rectangle 26">
            <a:extLst>
              <a:ext uri="{FF2B5EF4-FFF2-40B4-BE49-F238E27FC236}">
                <a16:creationId xmlns:a16="http://schemas.microsoft.com/office/drawing/2014/main" id="{D7849331-5AD0-1141-AAE3-D9C2E76E2F31}"/>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8" name="TextBox 18">
            <a:extLst>
              <a:ext uri="{FF2B5EF4-FFF2-40B4-BE49-F238E27FC236}">
                <a16:creationId xmlns:a16="http://schemas.microsoft.com/office/drawing/2014/main" id="{DD9A5883-5F87-1347-900B-DD9F7FBC774F}"/>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0" name="Picture 21">
            <a:extLst>
              <a:ext uri="{FF2B5EF4-FFF2-40B4-BE49-F238E27FC236}">
                <a16:creationId xmlns:a16="http://schemas.microsoft.com/office/drawing/2014/main" id="{FD421868-E6C2-CC4C-A215-4BAEC022C64F}"/>
              </a:ext>
            </a:extLst>
          </p:cNvPr>
          <p:cNvPicPr>
            <a:picLocks noChangeAspect="1"/>
          </p:cNvPicPr>
          <p:nvPr/>
        </p:nvPicPr>
        <p:blipFill>
          <a:blip r:embed="rId6"/>
          <a:srcRect/>
          <a:stretch>
            <a:fillRect/>
          </a:stretch>
        </p:blipFill>
        <p:spPr>
          <a:xfrm>
            <a:off x="1175840" y="6119578"/>
            <a:ext cx="1410360" cy="1127523"/>
          </a:xfrm>
          <a:prstGeom prst="rect">
            <a:avLst/>
          </a:prstGeom>
        </p:spPr>
      </p:pic>
      <p:grpSp>
        <p:nvGrpSpPr>
          <p:cNvPr id="31" name="Group 22">
            <a:extLst>
              <a:ext uri="{FF2B5EF4-FFF2-40B4-BE49-F238E27FC236}">
                <a16:creationId xmlns:a16="http://schemas.microsoft.com/office/drawing/2014/main" id="{4689ABD7-8381-D347-A4DF-A2AF4DEAB6D3}"/>
              </a:ext>
            </a:extLst>
          </p:cNvPr>
          <p:cNvGrpSpPr/>
          <p:nvPr/>
        </p:nvGrpSpPr>
        <p:grpSpPr>
          <a:xfrm>
            <a:off x="1171400" y="4434259"/>
            <a:ext cx="1160231" cy="592809"/>
            <a:chOff x="0" y="0"/>
            <a:chExt cx="1913890" cy="1346890"/>
          </a:xfrm>
        </p:grpSpPr>
        <p:sp>
          <p:nvSpPr>
            <p:cNvPr id="32" name="Freeform 23">
              <a:extLst>
                <a:ext uri="{FF2B5EF4-FFF2-40B4-BE49-F238E27FC236}">
                  <a16:creationId xmlns:a16="http://schemas.microsoft.com/office/drawing/2014/main" id="{D8FBBA51-8E2A-F94B-9B82-F9DC3181D147}"/>
                </a:ext>
              </a:extLst>
            </p:cNvPr>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EFC552"/>
            </a:solidFill>
          </p:spPr>
        </p:sp>
      </p:grpSp>
      <p:sp>
        <p:nvSpPr>
          <p:cNvPr id="33" name="TextBox 31">
            <a:extLst>
              <a:ext uri="{FF2B5EF4-FFF2-40B4-BE49-F238E27FC236}">
                <a16:creationId xmlns:a16="http://schemas.microsoft.com/office/drawing/2014/main" id="{1CD595BC-B328-7F4A-B74D-9483D8D5E956}"/>
              </a:ext>
            </a:extLst>
          </p:cNvPr>
          <p:cNvSpPr txBox="1"/>
          <p:nvPr/>
        </p:nvSpPr>
        <p:spPr>
          <a:xfrm>
            <a:off x="1171400" y="4614296"/>
            <a:ext cx="1372632" cy="535339"/>
          </a:xfrm>
          <a:prstGeom prst="rect">
            <a:avLst/>
          </a:prstGeom>
        </p:spPr>
        <p:txBody>
          <a:bodyPr wrap="square" lIns="0" tIns="0" rIns="0" bIns="0" rtlCol="0" anchor="t">
            <a:spAutoFit/>
          </a:bodyPr>
          <a:lstStyle/>
          <a:p>
            <a:pPr algn="ctr" rtl="1">
              <a:lnSpc>
                <a:spcPts val="3850"/>
              </a:lnSpc>
            </a:pPr>
            <a:r>
              <a:rPr lang="ar-SA" sz="5490" dirty="0">
                <a:solidFill>
                  <a:srgbClr val="000000"/>
                </a:solidFill>
              </a:rPr>
              <a:t>كسرة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21194" y="1243818"/>
            <a:ext cx="7928563" cy="902310"/>
            <a:chOff x="0" y="0"/>
            <a:chExt cx="5802908" cy="660400"/>
          </a:xfrm>
          <a:solidFill>
            <a:schemeClr val="tx2">
              <a:lumMod val="20000"/>
              <a:lumOff val="80000"/>
            </a:schemeClr>
          </a:solidFill>
        </p:grpSpPr>
        <p:sp>
          <p:nvSpPr>
            <p:cNvPr id="6" name="Freeform 6"/>
            <p:cNvSpPr/>
            <p:nvPr/>
          </p:nvSpPr>
          <p:spPr>
            <a:xfrm>
              <a:off x="0" y="0"/>
              <a:ext cx="5802908" cy="660400"/>
            </a:xfrm>
            <a:custGeom>
              <a:avLst/>
              <a:gdLst/>
              <a:ahLst/>
              <a:cxnLst/>
              <a:rect l="l" t="t" r="r" b="b"/>
              <a:pathLst>
                <a:path w="5802908" h="660400">
                  <a:moveTo>
                    <a:pt x="5678448" y="660400"/>
                  </a:moveTo>
                  <a:lnTo>
                    <a:pt x="124460" y="660400"/>
                  </a:lnTo>
                  <a:cubicBezTo>
                    <a:pt x="55880" y="660400"/>
                    <a:pt x="0" y="604520"/>
                    <a:pt x="0" y="535940"/>
                  </a:cubicBezTo>
                  <a:lnTo>
                    <a:pt x="0" y="124460"/>
                  </a:lnTo>
                  <a:cubicBezTo>
                    <a:pt x="0" y="55880"/>
                    <a:pt x="55880" y="0"/>
                    <a:pt x="124460" y="0"/>
                  </a:cubicBezTo>
                  <a:lnTo>
                    <a:pt x="5678448" y="0"/>
                  </a:lnTo>
                  <a:cubicBezTo>
                    <a:pt x="5747028" y="0"/>
                    <a:pt x="5802908" y="55880"/>
                    <a:pt x="5802908" y="124460"/>
                  </a:cubicBezTo>
                  <a:lnTo>
                    <a:pt x="5802908" y="535940"/>
                  </a:lnTo>
                  <a:cubicBezTo>
                    <a:pt x="5802908" y="604520"/>
                    <a:pt x="5747028" y="660400"/>
                    <a:pt x="5678448" y="660400"/>
                  </a:cubicBezTo>
                  <a:close/>
                </a:path>
              </a:pathLst>
            </a:custGeom>
            <a:grpFill/>
          </p:spPr>
        </p:sp>
      </p:grpSp>
      <p:pic>
        <p:nvPicPr>
          <p:cNvPr id="7" name="Picture 7"/>
          <p:cNvPicPr>
            <a:picLocks noChangeAspect="1"/>
          </p:cNvPicPr>
          <p:nvPr/>
        </p:nvPicPr>
        <p:blipFill>
          <a:blip r:embed="rId3"/>
          <a:srcRect/>
          <a:stretch>
            <a:fillRect/>
          </a:stretch>
        </p:blipFill>
        <p:spPr>
          <a:xfrm>
            <a:off x="9059484" y="6561873"/>
            <a:ext cx="694116" cy="675139"/>
          </a:xfrm>
          <a:prstGeom prst="rect">
            <a:avLst/>
          </a:prstGeom>
        </p:spPr>
      </p:pic>
      <p:grpSp>
        <p:nvGrpSpPr>
          <p:cNvPr id="14" name="Group 14"/>
          <p:cNvGrpSpPr/>
          <p:nvPr/>
        </p:nvGrpSpPr>
        <p:grpSpPr>
          <a:xfrm>
            <a:off x="1157411" y="2932155"/>
            <a:ext cx="4144241" cy="2941525"/>
            <a:chOff x="0" y="0"/>
            <a:chExt cx="2365416" cy="1678940"/>
          </a:xfrm>
          <a:solidFill>
            <a:schemeClr val="tx2">
              <a:lumMod val="20000"/>
              <a:lumOff val="80000"/>
            </a:schemeClr>
          </a:solidFill>
        </p:grpSpPr>
        <p:sp>
          <p:nvSpPr>
            <p:cNvPr id="15" name="Freeform 15"/>
            <p:cNvSpPr/>
            <p:nvPr/>
          </p:nvSpPr>
          <p:spPr>
            <a:xfrm>
              <a:off x="92710" y="106680"/>
              <a:ext cx="2261276" cy="1559560"/>
            </a:xfrm>
            <a:custGeom>
              <a:avLst/>
              <a:gdLst/>
              <a:ahLst/>
              <a:cxnLst/>
              <a:rect l="l" t="t" r="r" b="b"/>
              <a:pathLst>
                <a:path w="2261276" h="1559560">
                  <a:moveTo>
                    <a:pt x="2234606" y="1370330"/>
                  </a:moveTo>
                  <a:cubicBezTo>
                    <a:pt x="2234606" y="1457960"/>
                    <a:pt x="2158406" y="1529080"/>
                    <a:pt x="2077126" y="1529080"/>
                  </a:cubicBezTo>
                  <a:lnTo>
                    <a:pt x="66040" y="1529080"/>
                  </a:lnTo>
                  <a:cubicBezTo>
                    <a:pt x="43180" y="1529080"/>
                    <a:pt x="20320" y="1524000"/>
                    <a:pt x="0" y="1515110"/>
                  </a:cubicBezTo>
                  <a:cubicBezTo>
                    <a:pt x="26670" y="1543050"/>
                    <a:pt x="63500" y="1559560"/>
                    <a:pt x="108540" y="1559560"/>
                  </a:cubicBezTo>
                  <a:lnTo>
                    <a:pt x="2115226" y="1559560"/>
                  </a:lnTo>
                  <a:cubicBezTo>
                    <a:pt x="2195236" y="1559560"/>
                    <a:pt x="2261276" y="1493520"/>
                    <a:pt x="2261276" y="1413510"/>
                  </a:cubicBezTo>
                  <a:lnTo>
                    <a:pt x="2261276" y="95250"/>
                  </a:lnTo>
                  <a:cubicBezTo>
                    <a:pt x="2261276" y="58420"/>
                    <a:pt x="2247306" y="25400"/>
                    <a:pt x="2225716" y="0"/>
                  </a:cubicBezTo>
                  <a:cubicBezTo>
                    <a:pt x="2232066" y="16510"/>
                    <a:pt x="2234606" y="34290"/>
                    <a:pt x="2234606" y="52070"/>
                  </a:cubicBezTo>
                  <a:lnTo>
                    <a:pt x="2234606" y="1370330"/>
                  </a:lnTo>
                  <a:lnTo>
                    <a:pt x="2234606" y="1370330"/>
                  </a:lnTo>
                  <a:close/>
                </a:path>
              </a:pathLst>
            </a:custGeom>
            <a:grpFill/>
            <a:ln w="76200">
              <a:solidFill>
                <a:schemeClr val="accent1"/>
              </a:solidFill>
            </a:ln>
          </p:spPr>
        </p:sp>
        <p:sp>
          <p:nvSpPr>
            <p:cNvPr id="16" name="Freeform 16"/>
            <p:cNvSpPr/>
            <p:nvPr/>
          </p:nvSpPr>
          <p:spPr>
            <a:xfrm>
              <a:off x="12700" y="12700"/>
              <a:ext cx="2300646" cy="1610360"/>
            </a:xfrm>
            <a:custGeom>
              <a:avLst/>
              <a:gdLst/>
              <a:ahLst/>
              <a:cxnLst/>
              <a:rect l="l" t="t" r="r" b="b"/>
              <a:pathLst>
                <a:path w="2300646" h="1610360">
                  <a:moveTo>
                    <a:pt x="146050" y="1610360"/>
                  </a:moveTo>
                  <a:lnTo>
                    <a:pt x="2154596" y="1610360"/>
                  </a:lnTo>
                  <a:cubicBezTo>
                    <a:pt x="2234606" y="1610360"/>
                    <a:pt x="2300646" y="1544320"/>
                    <a:pt x="2300646" y="1464310"/>
                  </a:cubicBezTo>
                  <a:lnTo>
                    <a:pt x="2300646" y="146050"/>
                  </a:lnTo>
                  <a:cubicBezTo>
                    <a:pt x="2300646" y="66040"/>
                    <a:pt x="2234606" y="0"/>
                    <a:pt x="2154596" y="0"/>
                  </a:cubicBezTo>
                  <a:lnTo>
                    <a:pt x="146050" y="0"/>
                  </a:lnTo>
                  <a:cubicBezTo>
                    <a:pt x="66040" y="0"/>
                    <a:pt x="0" y="66040"/>
                    <a:pt x="0" y="146050"/>
                  </a:cubicBezTo>
                  <a:lnTo>
                    <a:pt x="0" y="1464310"/>
                  </a:lnTo>
                  <a:cubicBezTo>
                    <a:pt x="0" y="1545590"/>
                    <a:pt x="66040" y="1610360"/>
                    <a:pt x="146050" y="1610360"/>
                  </a:cubicBezTo>
                  <a:close/>
                </a:path>
              </a:pathLst>
            </a:custGeom>
            <a:grpFill/>
            <a:ln w="76200">
              <a:solidFill>
                <a:schemeClr val="accent1"/>
              </a:solidFill>
            </a:ln>
          </p:spPr>
        </p:sp>
        <p:sp>
          <p:nvSpPr>
            <p:cNvPr id="17" name="Freeform 17"/>
            <p:cNvSpPr/>
            <p:nvPr/>
          </p:nvSpPr>
          <p:spPr>
            <a:xfrm>
              <a:off x="0" y="0"/>
              <a:ext cx="2365416" cy="1678940"/>
            </a:xfrm>
            <a:custGeom>
              <a:avLst/>
              <a:gdLst/>
              <a:ahLst/>
              <a:cxnLst/>
              <a:rect l="l" t="t" r="r" b="b"/>
              <a:pathLst>
                <a:path w="2365416" h="1678940">
                  <a:moveTo>
                    <a:pt x="2301916" y="74930"/>
                  </a:moveTo>
                  <a:cubicBezTo>
                    <a:pt x="2273976" y="30480"/>
                    <a:pt x="2224446" y="0"/>
                    <a:pt x="2167296" y="0"/>
                  </a:cubicBezTo>
                  <a:lnTo>
                    <a:pt x="158750" y="0"/>
                  </a:lnTo>
                  <a:cubicBezTo>
                    <a:pt x="71120" y="0"/>
                    <a:pt x="0" y="71120"/>
                    <a:pt x="0" y="158750"/>
                  </a:cubicBezTo>
                  <a:lnTo>
                    <a:pt x="0" y="1477010"/>
                  </a:lnTo>
                  <a:cubicBezTo>
                    <a:pt x="0" y="1529080"/>
                    <a:pt x="25400" y="1574800"/>
                    <a:pt x="63500" y="1604010"/>
                  </a:cubicBezTo>
                  <a:cubicBezTo>
                    <a:pt x="91440" y="1648460"/>
                    <a:pt x="140970" y="1678940"/>
                    <a:pt x="203206" y="1678940"/>
                  </a:cubicBezTo>
                  <a:lnTo>
                    <a:pt x="2206666" y="1678940"/>
                  </a:lnTo>
                  <a:cubicBezTo>
                    <a:pt x="2294296" y="1678940"/>
                    <a:pt x="2365416" y="1607820"/>
                    <a:pt x="2365416" y="1520190"/>
                  </a:cubicBezTo>
                  <a:lnTo>
                    <a:pt x="2365416" y="201930"/>
                  </a:lnTo>
                  <a:cubicBezTo>
                    <a:pt x="2365416" y="149860"/>
                    <a:pt x="2340016" y="104140"/>
                    <a:pt x="2301916" y="74930"/>
                  </a:cubicBezTo>
                  <a:close/>
                  <a:moveTo>
                    <a:pt x="12700" y="1477010"/>
                  </a:moveTo>
                  <a:lnTo>
                    <a:pt x="12700" y="158750"/>
                  </a:lnTo>
                  <a:cubicBezTo>
                    <a:pt x="12700" y="78740"/>
                    <a:pt x="78740" y="12700"/>
                    <a:pt x="158750" y="12700"/>
                  </a:cubicBezTo>
                  <a:lnTo>
                    <a:pt x="2167296" y="12700"/>
                  </a:lnTo>
                  <a:cubicBezTo>
                    <a:pt x="2247306" y="12700"/>
                    <a:pt x="2313346" y="78740"/>
                    <a:pt x="2313346" y="158750"/>
                  </a:cubicBezTo>
                  <a:lnTo>
                    <a:pt x="2313346" y="1477010"/>
                  </a:lnTo>
                  <a:cubicBezTo>
                    <a:pt x="2313346" y="1557020"/>
                    <a:pt x="2247306" y="1623060"/>
                    <a:pt x="2167296" y="1623060"/>
                  </a:cubicBezTo>
                  <a:lnTo>
                    <a:pt x="158750" y="1623060"/>
                  </a:lnTo>
                  <a:cubicBezTo>
                    <a:pt x="78740" y="1623060"/>
                    <a:pt x="12700" y="1558290"/>
                    <a:pt x="12700" y="1477010"/>
                  </a:cubicBezTo>
                  <a:close/>
                  <a:moveTo>
                    <a:pt x="2353986" y="1520190"/>
                  </a:moveTo>
                  <a:cubicBezTo>
                    <a:pt x="2353986" y="1600200"/>
                    <a:pt x="2286676" y="1666240"/>
                    <a:pt x="2206666" y="1666240"/>
                  </a:cubicBezTo>
                  <a:lnTo>
                    <a:pt x="203206" y="1666240"/>
                  </a:lnTo>
                  <a:cubicBezTo>
                    <a:pt x="157480" y="1666240"/>
                    <a:pt x="120650" y="1649730"/>
                    <a:pt x="93980" y="1621790"/>
                  </a:cubicBezTo>
                  <a:cubicBezTo>
                    <a:pt x="114300" y="1630680"/>
                    <a:pt x="135890" y="1635760"/>
                    <a:pt x="160020" y="1635760"/>
                  </a:cubicBezTo>
                  <a:lnTo>
                    <a:pt x="2168566" y="1635760"/>
                  </a:lnTo>
                  <a:cubicBezTo>
                    <a:pt x="2256196" y="1635760"/>
                    <a:pt x="2327316" y="1564640"/>
                    <a:pt x="2327316" y="1477010"/>
                  </a:cubicBezTo>
                  <a:lnTo>
                    <a:pt x="2327316" y="158750"/>
                  </a:lnTo>
                  <a:cubicBezTo>
                    <a:pt x="2327316" y="140970"/>
                    <a:pt x="2323506" y="123190"/>
                    <a:pt x="2318426" y="106680"/>
                  </a:cubicBezTo>
                  <a:cubicBezTo>
                    <a:pt x="2340016" y="132080"/>
                    <a:pt x="2353986" y="165100"/>
                    <a:pt x="2353986" y="201930"/>
                  </a:cubicBezTo>
                  <a:lnTo>
                    <a:pt x="2353986" y="1520190"/>
                  </a:lnTo>
                  <a:cubicBezTo>
                    <a:pt x="2353986" y="1520190"/>
                    <a:pt x="2353986" y="1520190"/>
                    <a:pt x="2353986" y="1520190"/>
                  </a:cubicBezTo>
                  <a:close/>
                </a:path>
              </a:pathLst>
            </a:custGeom>
            <a:grpFill/>
            <a:ln w="76200">
              <a:solidFill>
                <a:schemeClr val="accent1"/>
              </a:solidFill>
            </a:ln>
          </p:spPr>
        </p:sp>
      </p:grpSp>
      <p:sp>
        <p:nvSpPr>
          <p:cNvPr id="18" name="TextBox 18"/>
          <p:cNvSpPr txBox="1"/>
          <p:nvPr/>
        </p:nvSpPr>
        <p:spPr>
          <a:xfrm>
            <a:off x="1003842" y="1439495"/>
            <a:ext cx="7745915" cy="455574"/>
          </a:xfrm>
          <a:prstGeom prst="rect">
            <a:avLst/>
          </a:prstGeom>
        </p:spPr>
        <p:txBody>
          <a:bodyPr lIns="0" tIns="0" rIns="0" bIns="0" rtlCol="0" anchor="t">
            <a:spAutoFit/>
          </a:bodyPr>
          <a:lstStyle/>
          <a:p>
            <a:pPr algn="ctr" rtl="1">
              <a:lnSpc>
                <a:spcPts val="3862"/>
              </a:lnSpc>
              <a:spcBef>
                <a:spcPct val="0"/>
              </a:spcBef>
            </a:pPr>
            <a:r>
              <a:rPr lang="ar-SA" sz="2758" dirty="0">
                <a:solidFill>
                  <a:srgbClr val="000000"/>
                </a:solidFill>
              </a:rPr>
              <a:t>كانت هذه المشكلة تزعج كسرة جدًا.</a:t>
            </a:r>
          </a:p>
        </p:txBody>
      </p:sp>
      <p:sp>
        <p:nvSpPr>
          <p:cNvPr id="21" name="TextBox 21"/>
          <p:cNvSpPr txBox="1"/>
          <p:nvPr/>
        </p:nvSpPr>
        <p:spPr>
          <a:xfrm>
            <a:off x="1477480" y="3206275"/>
            <a:ext cx="3504101" cy="2393284"/>
          </a:xfrm>
          <a:prstGeom prst="rect">
            <a:avLst/>
          </a:prstGeom>
        </p:spPr>
        <p:txBody>
          <a:bodyPr lIns="0" tIns="0" rIns="0" bIns="0" rtlCol="0" anchor="t">
            <a:spAutoFit/>
          </a:bodyPr>
          <a:lstStyle/>
          <a:p>
            <a:pPr algn="ctr" rtl="1">
              <a:lnSpc>
                <a:spcPts val="3767"/>
              </a:lnSpc>
              <a:spcBef>
                <a:spcPct val="0"/>
              </a:spcBef>
            </a:pPr>
            <a:r>
              <a:rPr lang="ar-SA" sz="2690" dirty="0">
                <a:solidFill>
                  <a:srgbClr val="000000"/>
                </a:solidFill>
              </a:rPr>
              <a:t>أخذت الكسرة تفكر وتفكر في إجابة لهذا السؤال، فهي تريد أن يكون صوتها أطول وأقوى في بعض الكلمات، وتحتاج إلى المساعدة.</a:t>
            </a:r>
          </a:p>
        </p:txBody>
      </p:sp>
      <p:sp>
        <p:nvSpPr>
          <p:cNvPr id="19" name="Rounded Rectangle 18">
            <a:extLst>
              <a:ext uri="{FF2B5EF4-FFF2-40B4-BE49-F238E27FC236}">
                <a16:creationId xmlns:a16="http://schemas.microsoft.com/office/drawing/2014/main" id="{62824871-E66A-6C4E-82B1-76EA671798F0}"/>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4B38404C-34F8-9846-8243-673254084929}"/>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4" name="Picture 23" descr="A picture containing clipart&#10;&#10;Description automatically generated">
            <a:extLst>
              <a:ext uri="{FF2B5EF4-FFF2-40B4-BE49-F238E27FC236}">
                <a16:creationId xmlns:a16="http://schemas.microsoft.com/office/drawing/2014/main" id="{1FA5DBCC-E75F-0343-A602-D5D6302D11E8}"/>
              </a:ext>
            </a:extLst>
          </p:cNvPr>
          <p:cNvPicPr>
            <a:picLocks noChangeAspect="1"/>
          </p:cNvPicPr>
          <p:nvPr/>
        </p:nvPicPr>
        <p:blipFill rotWithShape="1">
          <a:blip r:embed="rId4">
            <a:extLst>
              <a:ext uri="{28A0092B-C50C-407E-A947-70E740481C1C}">
                <a14:useLocalDpi xmlns:a14="http://schemas.microsoft.com/office/drawing/2010/main" val="0"/>
              </a:ext>
            </a:extLst>
          </a:blip>
          <a:srcRect b="24495"/>
          <a:stretch/>
        </p:blipFill>
        <p:spPr>
          <a:xfrm flipH="1">
            <a:off x="6338863" y="1953553"/>
            <a:ext cx="2557099" cy="5361648"/>
          </a:xfrm>
          <a:prstGeom prst="rect">
            <a:avLst/>
          </a:prstGeom>
        </p:spPr>
      </p:pic>
      <p:pic>
        <p:nvPicPr>
          <p:cNvPr id="25" name="Picture 21">
            <a:extLst>
              <a:ext uri="{FF2B5EF4-FFF2-40B4-BE49-F238E27FC236}">
                <a16:creationId xmlns:a16="http://schemas.microsoft.com/office/drawing/2014/main" id="{64A5811E-61B2-674C-8B91-89B3678BD5FF}"/>
              </a:ext>
            </a:extLst>
          </p:cNvPr>
          <p:cNvPicPr>
            <a:picLocks noChangeAspect="1"/>
          </p:cNvPicPr>
          <p:nvPr/>
        </p:nvPicPr>
        <p:blipFill>
          <a:blip r:embed="rId5"/>
          <a:srcRect/>
          <a:stretch>
            <a:fillRect/>
          </a:stretch>
        </p:blipFill>
        <p:spPr>
          <a:xfrm>
            <a:off x="6894248" y="6195682"/>
            <a:ext cx="1287769" cy="1029517"/>
          </a:xfrm>
          <a:prstGeom prst="rect">
            <a:avLst/>
          </a:prstGeom>
        </p:spPr>
      </p:pic>
      <p:grpSp>
        <p:nvGrpSpPr>
          <p:cNvPr id="26" name="Group 22">
            <a:extLst>
              <a:ext uri="{FF2B5EF4-FFF2-40B4-BE49-F238E27FC236}">
                <a16:creationId xmlns:a16="http://schemas.microsoft.com/office/drawing/2014/main" id="{D854D160-BD6A-464F-9337-67B04E1A4C67}"/>
              </a:ext>
            </a:extLst>
          </p:cNvPr>
          <p:cNvGrpSpPr/>
          <p:nvPr/>
        </p:nvGrpSpPr>
        <p:grpSpPr>
          <a:xfrm>
            <a:off x="6935893" y="4944666"/>
            <a:ext cx="1033723" cy="541281"/>
            <a:chOff x="0" y="0"/>
            <a:chExt cx="1913890" cy="1346890"/>
          </a:xfrm>
        </p:grpSpPr>
        <p:sp>
          <p:nvSpPr>
            <p:cNvPr id="27" name="Freeform 23">
              <a:extLst>
                <a:ext uri="{FF2B5EF4-FFF2-40B4-BE49-F238E27FC236}">
                  <a16:creationId xmlns:a16="http://schemas.microsoft.com/office/drawing/2014/main" id="{53394924-8E44-1442-8C20-4D9DD3A9FFEF}"/>
                </a:ext>
              </a:extLst>
            </p:cNvPr>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EFC552"/>
            </a:solidFill>
          </p:spPr>
        </p:sp>
      </p:grpSp>
      <p:sp>
        <p:nvSpPr>
          <p:cNvPr id="28" name="TextBox 31">
            <a:extLst>
              <a:ext uri="{FF2B5EF4-FFF2-40B4-BE49-F238E27FC236}">
                <a16:creationId xmlns:a16="http://schemas.microsoft.com/office/drawing/2014/main" id="{F58563BF-3399-354D-B8D4-E2BD2ADB0E8D}"/>
              </a:ext>
            </a:extLst>
          </p:cNvPr>
          <p:cNvSpPr txBox="1"/>
          <p:nvPr/>
        </p:nvSpPr>
        <p:spPr>
          <a:xfrm>
            <a:off x="6971052" y="4901403"/>
            <a:ext cx="1222964" cy="535339"/>
          </a:xfrm>
          <a:prstGeom prst="rect">
            <a:avLst/>
          </a:prstGeom>
        </p:spPr>
        <p:txBody>
          <a:bodyPr wrap="square" lIns="0" tIns="0" rIns="0" bIns="0" rtlCol="0" anchor="t">
            <a:spAutoFit/>
          </a:bodyPr>
          <a:lstStyle/>
          <a:p>
            <a:pPr algn="ctr" rtl="1">
              <a:lnSpc>
                <a:spcPts val="3850"/>
              </a:lnSpc>
            </a:pPr>
            <a:r>
              <a:rPr lang="ar-SA" sz="5490" dirty="0">
                <a:solidFill>
                  <a:srgbClr val="000000"/>
                </a:solidFill>
              </a:rPr>
              <a:t>كسرة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21194" y="1243818"/>
            <a:ext cx="7928563" cy="902310"/>
            <a:chOff x="0" y="0"/>
            <a:chExt cx="5802908" cy="660400"/>
          </a:xfrm>
          <a:solidFill>
            <a:schemeClr val="tx2">
              <a:lumMod val="20000"/>
              <a:lumOff val="80000"/>
            </a:schemeClr>
          </a:solidFill>
        </p:grpSpPr>
        <p:sp>
          <p:nvSpPr>
            <p:cNvPr id="6" name="Freeform 6"/>
            <p:cNvSpPr/>
            <p:nvPr/>
          </p:nvSpPr>
          <p:spPr>
            <a:xfrm>
              <a:off x="0" y="0"/>
              <a:ext cx="5802908" cy="660400"/>
            </a:xfrm>
            <a:custGeom>
              <a:avLst/>
              <a:gdLst/>
              <a:ahLst/>
              <a:cxnLst/>
              <a:rect l="l" t="t" r="r" b="b"/>
              <a:pathLst>
                <a:path w="5802908" h="660400">
                  <a:moveTo>
                    <a:pt x="5678448" y="660400"/>
                  </a:moveTo>
                  <a:lnTo>
                    <a:pt x="124460" y="660400"/>
                  </a:lnTo>
                  <a:cubicBezTo>
                    <a:pt x="55880" y="660400"/>
                    <a:pt x="0" y="604520"/>
                    <a:pt x="0" y="535940"/>
                  </a:cubicBezTo>
                  <a:lnTo>
                    <a:pt x="0" y="124460"/>
                  </a:lnTo>
                  <a:cubicBezTo>
                    <a:pt x="0" y="55880"/>
                    <a:pt x="55880" y="0"/>
                    <a:pt x="124460" y="0"/>
                  </a:cubicBezTo>
                  <a:lnTo>
                    <a:pt x="5678448" y="0"/>
                  </a:lnTo>
                  <a:cubicBezTo>
                    <a:pt x="5747028" y="0"/>
                    <a:pt x="5802908" y="55880"/>
                    <a:pt x="5802908" y="124460"/>
                  </a:cubicBezTo>
                  <a:lnTo>
                    <a:pt x="5802908" y="535940"/>
                  </a:lnTo>
                  <a:cubicBezTo>
                    <a:pt x="5802908" y="604520"/>
                    <a:pt x="5747028" y="660400"/>
                    <a:pt x="5678448" y="660400"/>
                  </a:cubicBezTo>
                  <a:close/>
                </a:path>
              </a:pathLst>
            </a:custGeom>
            <a:grpFill/>
          </p:spPr>
        </p:sp>
      </p:grpSp>
      <p:pic>
        <p:nvPicPr>
          <p:cNvPr id="7" name="Picture 7"/>
          <p:cNvPicPr>
            <a:picLocks noChangeAspect="1"/>
          </p:cNvPicPr>
          <p:nvPr/>
        </p:nvPicPr>
        <p:blipFill>
          <a:blip r:embed="rId3"/>
          <a:srcRect/>
          <a:stretch>
            <a:fillRect/>
          </a:stretch>
        </p:blipFill>
        <p:spPr>
          <a:xfrm>
            <a:off x="9059484" y="6561873"/>
            <a:ext cx="694116" cy="675139"/>
          </a:xfrm>
          <a:prstGeom prst="rect">
            <a:avLst/>
          </a:prstGeom>
        </p:spPr>
      </p:pic>
      <p:grpSp>
        <p:nvGrpSpPr>
          <p:cNvPr id="12" name="Group 12"/>
          <p:cNvGrpSpPr/>
          <p:nvPr/>
        </p:nvGrpSpPr>
        <p:grpSpPr>
          <a:xfrm>
            <a:off x="543037" y="4064600"/>
            <a:ext cx="5490884" cy="2119316"/>
            <a:chOff x="0" y="0"/>
            <a:chExt cx="3134042" cy="1209646"/>
          </a:xfrm>
          <a:solidFill>
            <a:schemeClr val="tx2">
              <a:lumMod val="20000"/>
              <a:lumOff val="80000"/>
            </a:schemeClr>
          </a:solidFill>
        </p:grpSpPr>
        <p:sp>
          <p:nvSpPr>
            <p:cNvPr id="13" name="Freeform 13"/>
            <p:cNvSpPr/>
            <p:nvPr/>
          </p:nvSpPr>
          <p:spPr>
            <a:xfrm>
              <a:off x="92710" y="106680"/>
              <a:ext cx="3029902" cy="1090266"/>
            </a:xfrm>
            <a:custGeom>
              <a:avLst/>
              <a:gdLst/>
              <a:ahLst/>
              <a:cxnLst/>
              <a:rect l="l" t="t" r="r" b="b"/>
              <a:pathLst>
                <a:path w="3029902" h="1090266">
                  <a:moveTo>
                    <a:pt x="3003232" y="901036"/>
                  </a:moveTo>
                  <a:cubicBezTo>
                    <a:pt x="3003232" y="988666"/>
                    <a:pt x="2927032" y="1059786"/>
                    <a:pt x="2845752" y="1059786"/>
                  </a:cubicBezTo>
                  <a:lnTo>
                    <a:pt x="66040" y="1059786"/>
                  </a:lnTo>
                  <a:cubicBezTo>
                    <a:pt x="43180" y="1059786"/>
                    <a:pt x="20320" y="1054706"/>
                    <a:pt x="0" y="1045816"/>
                  </a:cubicBezTo>
                  <a:cubicBezTo>
                    <a:pt x="26670" y="1073756"/>
                    <a:pt x="63500" y="1090266"/>
                    <a:pt x="113438" y="1090266"/>
                  </a:cubicBezTo>
                  <a:lnTo>
                    <a:pt x="2883852" y="1090266"/>
                  </a:lnTo>
                  <a:cubicBezTo>
                    <a:pt x="2963862" y="1090266"/>
                    <a:pt x="3029902" y="1024226"/>
                    <a:pt x="3029902" y="944216"/>
                  </a:cubicBezTo>
                  <a:lnTo>
                    <a:pt x="3029902" y="95250"/>
                  </a:lnTo>
                  <a:cubicBezTo>
                    <a:pt x="3029902" y="58420"/>
                    <a:pt x="3015932" y="25400"/>
                    <a:pt x="2994342" y="0"/>
                  </a:cubicBezTo>
                  <a:cubicBezTo>
                    <a:pt x="3000692" y="16510"/>
                    <a:pt x="3003232" y="34290"/>
                    <a:pt x="3003232" y="52070"/>
                  </a:cubicBezTo>
                  <a:lnTo>
                    <a:pt x="3003232" y="901036"/>
                  </a:lnTo>
                  <a:lnTo>
                    <a:pt x="3003232" y="901036"/>
                  </a:lnTo>
                  <a:close/>
                </a:path>
              </a:pathLst>
            </a:custGeom>
            <a:grpFill/>
            <a:ln w="76200">
              <a:solidFill>
                <a:schemeClr val="accent1"/>
              </a:solidFill>
            </a:ln>
          </p:spPr>
        </p:sp>
        <p:sp>
          <p:nvSpPr>
            <p:cNvPr id="14" name="Freeform 14"/>
            <p:cNvSpPr/>
            <p:nvPr/>
          </p:nvSpPr>
          <p:spPr>
            <a:xfrm>
              <a:off x="12700" y="12700"/>
              <a:ext cx="3069272" cy="1141066"/>
            </a:xfrm>
            <a:custGeom>
              <a:avLst/>
              <a:gdLst/>
              <a:ahLst/>
              <a:cxnLst/>
              <a:rect l="l" t="t" r="r" b="b"/>
              <a:pathLst>
                <a:path w="3069272" h="1141066">
                  <a:moveTo>
                    <a:pt x="146050" y="1141066"/>
                  </a:moveTo>
                  <a:lnTo>
                    <a:pt x="2923222" y="1141066"/>
                  </a:lnTo>
                  <a:cubicBezTo>
                    <a:pt x="3003232" y="1141066"/>
                    <a:pt x="3069272" y="1075026"/>
                    <a:pt x="3069272" y="995016"/>
                  </a:cubicBezTo>
                  <a:lnTo>
                    <a:pt x="3069272" y="146050"/>
                  </a:lnTo>
                  <a:cubicBezTo>
                    <a:pt x="3069272" y="66040"/>
                    <a:pt x="3003232" y="0"/>
                    <a:pt x="2923222" y="0"/>
                  </a:cubicBezTo>
                  <a:lnTo>
                    <a:pt x="146050" y="0"/>
                  </a:lnTo>
                  <a:cubicBezTo>
                    <a:pt x="66040" y="0"/>
                    <a:pt x="0" y="66040"/>
                    <a:pt x="0" y="146050"/>
                  </a:cubicBezTo>
                  <a:lnTo>
                    <a:pt x="0" y="995016"/>
                  </a:lnTo>
                  <a:cubicBezTo>
                    <a:pt x="0" y="1076296"/>
                    <a:pt x="66040" y="1141066"/>
                    <a:pt x="146050" y="1141066"/>
                  </a:cubicBezTo>
                  <a:close/>
                </a:path>
              </a:pathLst>
            </a:custGeom>
            <a:grpFill/>
            <a:ln w="76200">
              <a:solidFill>
                <a:schemeClr val="accent1"/>
              </a:solidFill>
            </a:ln>
          </p:spPr>
        </p:sp>
        <p:sp>
          <p:nvSpPr>
            <p:cNvPr id="15" name="Freeform 15"/>
            <p:cNvSpPr/>
            <p:nvPr/>
          </p:nvSpPr>
          <p:spPr>
            <a:xfrm>
              <a:off x="0" y="0"/>
              <a:ext cx="3134042" cy="1209646"/>
            </a:xfrm>
            <a:custGeom>
              <a:avLst/>
              <a:gdLst/>
              <a:ahLst/>
              <a:cxnLst/>
              <a:rect l="l" t="t" r="r" b="b"/>
              <a:pathLst>
                <a:path w="3134042" h="1209646">
                  <a:moveTo>
                    <a:pt x="3070542" y="74930"/>
                  </a:moveTo>
                  <a:cubicBezTo>
                    <a:pt x="3042602" y="30480"/>
                    <a:pt x="2993072" y="0"/>
                    <a:pt x="2935922" y="0"/>
                  </a:cubicBezTo>
                  <a:lnTo>
                    <a:pt x="158750" y="0"/>
                  </a:lnTo>
                  <a:cubicBezTo>
                    <a:pt x="71120" y="0"/>
                    <a:pt x="0" y="71120"/>
                    <a:pt x="0" y="158750"/>
                  </a:cubicBezTo>
                  <a:lnTo>
                    <a:pt x="0" y="1007716"/>
                  </a:lnTo>
                  <a:cubicBezTo>
                    <a:pt x="0" y="1059786"/>
                    <a:pt x="25400" y="1105506"/>
                    <a:pt x="63500" y="1134716"/>
                  </a:cubicBezTo>
                  <a:cubicBezTo>
                    <a:pt x="91440" y="1179166"/>
                    <a:pt x="140970" y="1209646"/>
                    <a:pt x="208870" y="1209646"/>
                  </a:cubicBezTo>
                  <a:lnTo>
                    <a:pt x="2975292" y="1209646"/>
                  </a:lnTo>
                  <a:cubicBezTo>
                    <a:pt x="3062922" y="1209646"/>
                    <a:pt x="3134042" y="1138526"/>
                    <a:pt x="3134042" y="1050896"/>
                  </a:cubicBezTo>
                  <a:lnTo>
                    <a:pt x="3134042" y="201930"/>
                  </a:lnTo>
                  <a:cubicBezTo>
                    <a:pt x="3134042" y="149860"/>
                    <a:pt x="3108642" y="104140"/>
                    <a:pt x="3070542" y="74930"/>
                  </a:cubicBezTo>
                  <a:close/>
                  <a:moveTo>
                    <a:pt x="12700" y="1007716"/>
                  </a:moveTo>
                  <a:lnTo>
                    <a:pt x="12700" y="158750"/>
                  </a:lnTo>
                  <a:cubicBezTo>
                    <a:pt x="12700" y="78740"/>
                    <a:pt x="78740" y="12700"/>
                    <a:pt x="158750" y="12700"/>
                  </a:cubicBezTo>
                  <a:lnTo>
                    <a:pt x="2935922" y="12700"/>
                  </a:lnTo>
                  <a:cubicBezTo>
                    <a:pt x="3015932" y="12700"/>
                    <a:pt x="3081972" y="78740"/>
                    <a:pt x="3081972" y="158750"/>
                  </a:cubicBezTo>
                  <a:lnTo>
                    <a:pt x="3081972" y="1007716"/>
                  </a:lnTo>
                  <a:cubicBezTo>
                    <a:pt x="3081972" y="1087726"/>
                    <a:pt x="3015932" y="1153766"/>
                    <a:pt x="2935922" y="1153766"/>
                  </a:cubicBezTo>
                  <a:lnTo>
                    <a:pt x="158750" y="1153766"/>
                  </a:lnTo>
                  <a:cubicBezTo>
                    <a:pt x="78740" y="1153766"/>
                    <a:pt x="12700" y="1088996"/>
                    <a:pt x="12700" y="1007716"/>
                  </a:cubicBezTo>
                  <a:close/>
                  <a:moveTo>
                    <a:pt x="3122612" y="1050896"/>
                  </a:moveTo>
                  <a:cubicBezTo>
                    <a:pt x="3122612" y="1130906"/>
                    <a:pt x="3055302" y="1196946"/>
                    <a:pt x="2975292" y="1196946"/>
                  </a:cubicBezTo>
                  <a:lnTo>
                    <a:pt x="208870" y="1196946"/>
                  </a:lnTo>
                  <a:cubicBezTo>
                    <a:pt x="157480" y="1196946"/>
                    <a:pt x="120650" y="1180436"/>
                    <a:pt x="93980" y="1152496"/>
                  </a:cubicBezTo>
                  <a:cubicBezTo>
                    <a:pt x="114300" y="1161386"/>
                    <a:pt x="135890" y="1166466"/>
                    <a:pt x="160020" y="1166466"/>
                  </a:cubicBezTo>
                  <a:lnTo>
                    <a:pt x="2937192" y="1166466"/>
                  </a:lnTo>
                  <a:cubicBezTo>
                    <a:pt x="3024822" y="1166466"/>
                    <a:pt x="3095942" y="1095346"/>
                    <a:pt x="3095942" y="1007716"/>
                  </a:cubicBezTo>
                  <a:lnTo>
                    <a:pt x="3095942" y="158750"/>
                  </a:lnTo>
                  <a:cubicBezTo>
                    <a:pt x="3095942" y="140970"/>
                    <a:pt x="3092132" y="123190"/>
                    <a:pt x="3087052" y="106680"/>
                  </a:cubicBezTo>
                  <a:cubicBezTo>
                    <a:pt x="3108642" y="132080"/>
                    <a:pt x="3122612" y="165100"/>
                    <a:pt x="3122612" y="201930"/>
                  </a:cubicBezTo>
                  <a:lnTo>
                    <a:pt x="3122612" y="1050896"/>
                  </a:lnTo>
                  <a:cubicBezTo>
                    <a:pt x="3122612" y="1050896"/>
                    <a:pt x="3122612" y="1050896"/>
                    <a:pt x="3122612" y="1050896"/>
                  </a:cubicBezTo>
                  <a:close/>
                </a:path>
              </a:pathLst>
            </a:custGeom>
            <a:grpFill/>
            <a:ln w="76200">
              <a:solidFill>
                <a:schemeClr val="accent1"/>
              </a:solidFill>
            </a:ln>
          </p:spPr>
        </p:sp>
      </p:grpSp>
      <p:pic>
        <p:nvPicPr>
          <p:cNvPr id="17" name="Picture 17"/>
          <p:cNvPicPr>
            <a:picLocks noChangeAspect="1"/>
          </p:cNvPicPr>
          <p:nvPr/>
        </p:nvPicPr>
        <p:blipFill>
          <a:blip r:embed="rId4"/>
          <a:srcRect/>
          <a:stretch>
            <a:fillRect/>
          </a:stretch>
        </p:blipFill>
        <p:spPr>
          <a:xfrm>
            <a:off x="2660563" y="2241378"/>
            <a:ext cx="1187554" cy="1701570"/>
          </a:xfrm>
          <a:prstGeom prst="rect">
            <a:avLst/>
          </a:prstGeom>
        </p:spPr>
      </p:pic>
      <p:sp>
        <p:nvSpPr>
          <p:cNvPr id="18" name="TextBox 18"/>
          <p:cNvSpPr txBox="1"/>
          <p:nvPr/>
        </p:nvSpPr>
        <p:spPr>
          <a:xfrm>
            <a:off x="1003842" y="1439495"/>
            <a:ext cx="7745915" cy="455574"/>
          </a:xfrm>
          <a:prstGeom prst="rect">
            <a:avLst/>
          </a:prstGeom>
        </p:spPr>
        <p:txBody>
          <a:bodyPr lIns="0" tIns="0" rIns="0" bIns="0" rtlCol="0" anchor="t">
            <a:spAutoFit/>
          </a:bodyPr>
          <a:lstStyle/>
          <a:p>
            <a:pPr algn="ctr" rtl="1">
              <a:lnSpc>
                <a:spcPts val="3862"/>
              </a:lnSpc>
              <a:spcBef>
                <a:spcPct val="0"/>
              </a:spcBef>
            </a:pPr>
            <a:r>
              <a:rPr lang="ar-SA" sz="2758" dirty="0">
                <a:solidFill>
                  <a:srgbClr val="000000"/>
                </a:solidFill>
              </a:rPr>
              <a:t>وبعد تفكير طويل، توصلت الكسرة إلى فكرة جيدة جدًا!</a:t>
            </a:r>
          </a:p>
        </p:txBody>
      </p:sp>
      <p:sp>
        <p:nvSpPr>
          <p:cNvPr id="21" name="TextBox 21"/>
          <p:cNvSpPr txBox="1"/>
          <p:nvPr/>
        </p:nvSpPr>
        <p:spPr>
          <a:xfrm>
            <a:off x="666205" y="4341015"/>
            <a:ext cx="5176270" cy="1817549"/>
          </a:xfrm>
          <a:prstGeom prst="rect">
            <a:avLst/>
          </a:prstGeom>
        </p:spPr>
        <p:txBody>
          <a:bodyPr lIns="0" tIns="0" rIns="0" bIns="0" rtlCol="0" anchor="t">
            <a:spAutoFit/>
          </a:bodyPr>
          <a:lstStyle/>
          <a:p>
            <a:pPr algn="ctr" rtl="1">
              <a:lnSpc>
                <a:spcPts val="3570"/>
              </a:lnSpc>
            </a:pPr>
            <a:r>
              <a:rPr lang="ar-SA" sz="2550" dirty="0">
                <a:solidFill>
                  <a:srgbClr val="000000"/>
                </a:solidFill>
              </a:rPr>
              <a:t>قررت الكسرة </a:t>
            </a:r>
            <a:r>
              <a:rPr lang="ar-SA" sz="2550" dirty="0" err="1">
                <a:solidFill>
                  <a:srgbClr val="000000"/>
                </a:solidFill>
              </a:rPr>
              <a:t>أن</a:t>
            </a:r>
            <a:r>
              <a:rPr lang="ar-SA" sz="2550" dirty="0">
                <a:solidFill>
                  <a:srgbClr val="000000"/>
                </a:solidFill>
              </a:rPr>
              <a:t> تذهب </a:t>
            </a:r>
            <a:r>
              <a:rPr lang="ar-SA" sz="2550" dirty="0" err="1">
                <a:solidFill>
                  <a:srgbClr val="000000"/>
                </a:solidFill>
              </a:rPr>
              <a:t>إلى</a:t>
            </a:r>
            <a:r>
              <a:rPr lang="ar-SA" sz="2550" dirty="0">
                <a:solidFill>
                  <a:srgbClr val="000000"/>
                </a:solidFill>
              </a:rPr>
              <a:t> </a:t>
            </a:r>
            <a:r>
              <a:rPr lang="ar-SA" sz="2550" dirty="0" err="1">
                <a:solidFill>
                  <a:srgbClr val="000000"/>
                </a:solidFill>
              </a:rPr>
              <a:t>أبناء</a:t>
            </a:r>
            <a:r>
              <a:rPr lang="ar-SA" sz="2550" dirty="0">
                <a:solidFill>
                  <a:srgbClr val="000000"/>
                </a:solidFill>
              </a:rPr>
              <a:t> عمها عائلة الممدود؛ فهم معروفون </a:t>
            </a:r>
            <a:r>
              <a:rPr lang="ar-SA" sz="2550" dirty="0" err="1">
                <a:solidFill>
                  <a:srgbClr val="000000"/>
                </a:solidFill>
              </a:rPr>
              <a:t>بأن</a:t>
            </a:r>
            <a:r>
              <a:rPr lang="ar-SA" sz="2550" dirty="0">
                <a:solidFill>
                  <a:srgbClr val="000000"/>
                </a:solidFill>
              </a:rPr>
              <a:t> </a:t>
            </a:r>
            <a:r>
              <a:rPr lang="ar-SA" sz="2550" dirty="0" err="1">
                <a:solidFill>
                  <a:srgbClr val="000000"/>
                </a:solidFill>
              </a:rPr>
              <a:t>أصواتهم</a:t>
            </a:r>
            <a:r>
              <a:rPr lang="ar-SA" sz="2550" dirty="0">
                <a:solidFill>
                  <a:srgbClr val="000000"/>
                </a:solidFill>
              </a:rPr>
              <a:t> قوية وطويلة، ومن الممكن </a:t>
            </a:r>
            <a:r>
              <a:rPr lang="ar-SA" sz="2550" dirty="0" err="1">
                <a:solidFill>
                  <a:srgbClr val="000000"/>
                </a:solidFill>
              </a:rPr>
              <a:t>أن</a:t>
            </a:r>
            <a:r>
              <a:rPr lang="ar-SA" sz="2550" dirty="0">
                <a:solidFill>
                  <a:srgbClr val="000000"/>
                </a:solidFill>
              </a:rPr>
              <a:t> يساعدها </a:t>
            </a:r>
            <a:r>
              <a:rPr lang="ar-SA" sz="2550" dirty="0" err="1">
                <a:solidFill>
                  <a:srgbClr val="000000"/>
                </a:solidFill>
              </a:rPr>
              <a:t>أحدهم</a:t>
            </a:r>
            <a:r>
              <a:rPr lang="ar-SA" sz="2550" dirty="0">
                <a:solidFill>
                  <a:srgbClr val="000000"/>
                </a:solidFill>
              </a:rPr>
              <a:t>.</a:t>
            </a:r>
          </a:p>
          <a:p>
            <a:pPr algn="ctr" rtl="1">
              <a:lnSpc>
                <a:spcPts val="3570"/>
              </a:lnSpc>
              <a:spcBef>
                <a:spcPct val="0"/>
              </a:spcBef>
            </a:pPr>
            <a:endParaRPr lang="ar-SA" sz="2550" dirty="0">
              <a:solidFill>
                <a:srgbClr val="000000"/>
              </a:solidFill>
            </a:endParaRPr>
          </a:p>
        </p:txBody>
      </p:sp>
      <p:sp>
        <p:nvSpPr>
          <p:cNvPr id="19" name="Rounded Rectangle 18">
            <a:extLst>
              <a:ext uri="{FF2B5EF4-FFF2-40B4-BE49-F238E27FC236}">
                <a16:creationId xmlns:a16="http://schemas.microsoft.com/office/drawing/2014/main" id="{9F96016F-A1E6-D245-9713-DA8AF17B335F}"/>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pic>
        <p:nvPicPr>
          <p:cNvPr id="24" name="Picture 8">
            <a:extLst>
              <a:ext uri="{FF2B5EF4-FFF2-40B4-BE49-F238E27FC236}">
                <a16:creationId xmlns:a16="http://schemas.microsoft.com/office/drawing/2014/main" id="{5539E961-58DE-9742-9BBA-299E85DDF1CB}"/>
              </a:ext>
            </a:extLst>
          </p:cNvPr>
          <p:cNvPicPr>
            <a:picLocks noChangeAspect="1"/>
          </p:cNvPicPr>
          <p:nvPr/>
        </p:nvPicPr>
        <p:blipFill rotWithShape="1">
          <a:blip r:embed="rId5"/>
          <a:srcRect b="24944"/>
          <a:stretch/>
        </p:blipFill>
        <p:spPr>
          <a:xfrm>
            <a:off x="6414181" y="1946926"/>
            <a:ext cx="2820645" cy="5511633"/>
          </a:xfrm>
          <a:prstGeom prst="rect">
            <a:avLst/>
          </a:prstGeom>
        </p:spPr>
      </p:pic>
      <p:sp>
        <p:nvSpPr>
          <p:cNvPr id="20" name="TextBox 18">
            <a:extLst>
              <a:ext uri="{FF2B5EF4-FFF2-40B4-BE49-F238E27FC236}">
                <a16:creationId xmlns:a16="http://schemas.microsoft.com/office/drawing/2014/main" id="{E7799893-CFEE-E64A-84DA-347E55E89D2D}"/>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5" name="Picture 21">
            <a:extLst>
              <a:ext uri="{FF2B5EF4-FFF2-40B4-BE49-F238E27FC236}">
                <a16:creationId xmlns:a16="http://schemas.microsoft.com/office/drawing/2014/main" id="{3EB289FF-970C-BD44-9310-ED51F147A845}"/>
              </a:ext>
            </a:extLst>
          </p:cNvPr>
          <p:cNvPicPr>
            <a:picLocks noChangeAspect="1"/>
          </p:cNvPicPr>
          <p:nvPr/>
        </p:nvPicPr>
        <p:blipFill>
          <a:blip r:embed="rId6"/>
          <a:srcRect/>
          <a:stretch>
            <a:fillRect/>
          </a:stretch>
        </p:blipFill>
        <p:spPr>
          <a:xfrm>
            <a:off x="7098398" y="5949216"/>
            <a:ext cx="1410360" cy="1127523"/>
          </a:xfrm>
          <a:prstGeom prst="rect">
            <a:avLst/>
          </a:prstGeom>
        </p:spPr>
      </p:pic>
      <p:grpSp>
        <p:nvGrpSpPr>
          <p:cNvPr id="26" name="Group 22">
            <a:extLst>
              <a:ext uri="{FF2B5EF4-FFF2-40B4-BE49-F238E27FC236}">
                <a16:creationId xmlns:a16="http://schemas.microsoft.com/office/drawing/2014/main" id="{CE3FD2AC-9126-7C46-A321-66973D8B492D}"/>
              </a:ext>
            </a:extLst>
          </p:cNvPr>
          <p:cNvGrpSpPr/>
          <p:nvPr/>
        </p:nvGrpSpPr>
        <p:grpSpPr>
          <a:xfrm>
            <a:off x="7244387" y="4881965"/>
            <a:ext cx="1160231" cy="592809"/>
            <a:chOff x="0" y="0"/>
            <a:chExt cx="1913890" cy="1346890"/>
          </a:xfrm>
        </p:grpSpPr>
        <p:sp>
          <p:nvSpPr>
            <p:cNvPr id="27" name="Freeform 23">
              <a:extLst>
                <a:ext uri="{FF2B5EF4-FFF2-40B4-BE49-F238E27FC236}">
                  <a16:creationId xmlns:a16="http://schemas.microsoft.com/office/drawing/2014/main" id="{DE382006-712E-7B49-A53E-CCEAA6BCE6F7}"/>
                </a:ext>
              </a:extLst>
            </p:cNvPr>
            <p:cNvSpPr/>
            <p:nvPr/>
          </p:nvSpPr>
          <p:spPr>
            <a:xfrm>
              <a:off x="0" y="0"/>
              <a:ext cx="1913890" cy="1346890"/>
            </a:xfrm>
            <a:custGeom>
              <a:avLst/>
              <a:gdLst/>
              <a:ahLst/>
              <a:cxnLst/>
              <a:rect l="l" t="t" r="r" b="b"/>
              <a:pathLst>
                <a:path w="1913890" h="1346890">
                  <a:moveTo>
                    <a:pt x="1789430" y="1346890"/>
                  </a:moveTo>
                  <a:lnTo>
                    <a:pt x="124460" y="1346890"/>
                  </a:lnTo>
                  <a:cubicBezTo>
                    <a:pt x="55880" y="1346890"/>
                    <a:pt x="0" y="1291010"/>
                    <a:pt x="0" y="1222430"/>
                  </a:cubicBezTo>
                  <a:lnTo>
                    <a:pt x="0" y="124460"/>
                  </a:lnTo>
                  <a:cubicBezTo>
                    <a:pt x="0" y="55880"/>
                    <a:pt x="55880" y="0"/>
                    <a:pt x="124460" y="0"/>
                  </a:cubicBezTo>
                  <a:lnTo>
                    <a:pt x="1789430" y="0"/>
                  </a:lnTo>
                  <a:cubicBezTo>
                    <a:pt x="1858010" y="0"/>
                    <a:pt x="1913890" y="55880"/>
                    <a:pt x="1913890" y="124460"/>
                  </a:cubicBezTo>
                  <a:lnTo>
                    <a:pt x="1913890" y="1222430"/>
                  </a:lnTo>
                  <a:cubicBezTo>
                    <a:pt x="1913890" y="1291010"/>
                    <a:pt x="1858010" y="1346890"/>
                    <a:pt x="1789430" y="1346890"/>
                  </a:cubicBezTo>
                  <a:close/>
                </a:path>
              </a:pathLst>
            </a:custGeom>
            <a:solidFill>
              <a:srgbClr val="EFC552"/>
            </a:solidFill>
          </p:spPr>
        </p:sp>
      </p:grpSp>
      <p:sp>
        <p:nvSpPr>
          <p:cNvPr id="28" name="TextBox 31">
            <a:extLst>
              <a:ext uri="{FF2B5EF4-FFF2-40B4-BE49-F238E27FC236}">
                <a16:creationId xmlns:a16="http://schemas.microsoft.com/office/drawing/2014/main" id="{B5455C31-A552-E246-BAFA-7C4E46DD74DA}"/>
              </a:ext>
            </a:extLst>
          </p:cNvPr>
          <p:cNvSpPr txBox="1"/>
          <p:nvPr/>
        </p:nvSpPr>
        <p:spPr>
          <a:xfrm>
            <a:off x="7136126" y="4904654"/>
            <a:ext cx="1372632" cy="535339"/>
          </a:xfrm>
          <a:prstGeom prst="rect">
            <a:avLst/>
          </a:prstGeom>
        </p:spPr>
        <p:txBody>
          <a:bodyPr wrap="square" lIns="0" tIns="0" rIns="0" bIns="0" rtlCol="0" anchor="t">
            <a:spAutoFit/>
          </a:bodyPr>
          <a:lstStyle/>
          <a:p>
            <a:pPr algn="ctr" rtl="1">
              <a:lnSpc>
                <a:spcPts val="3850"/>
              </a:lnSpc>
            </a:pPr>
            <a:r>
              <a:rPr lang="ar-SA" sz="5490" dirty="0">
                <a:solidFill>
                  <a:srgbClr val="000000"/>
                </a:solidFill>
              </a:rPr>
              <a:t>كسرة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anim calcmode="lin" valueType="num">
                                      <p:cBhvr>
                                        <p:cTn id="11" dur="1000" fill="hold"/>
                                        <p:tgtEl>
                                          <p:spTgt spid="17"/>
                                        </p:tgtEl>
                                        <p:attrNameLst>
                                          <p:attrName>ppt_x</p:attrName>
                                        </p:attrNameLst>
                                      </p:cBhvr>
                                      <p:tavLst>
                                        <p:tav tm="0">
                                          <p:val>
                                            <p:strVal val="#ppt_x"/>
                                          </p:val>
                                        </p:tav>
                                        <p:tav tm="100000">
                                          <p:val>
                                            <p:strVal val="#ppt_x"/>
                                          </p:val>
                                        </p:tav>
                                      </p:tavLst>
                                    </p:anim>
                                    <p:anim calcmode="lin" valueType="num">
                                      <p:cBhvr>
                                        <p:cTn id="1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10"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pic>
        <p:nvPicPr>
          <p:cNvPr id="9" name="Picture 9"/>
          <p:cNvPicPr>
            <a:picLocks noChangeAspect="1"/>
          </p:cNvPicPr>
          <p:nvPr/>
        </p:nvPicPr>
        <p:blipFill>
          <a:blip r:embed="rId4"/>
          <a:srcRect b="2478"/>
          <a:stretch>
            <a:fillRect/>
          </a:stretch>
        </p:blipFill>
        <p:spPr>
          <a:xfrm>
            <a:off x="1512810" y="2146128"/>
            <a:ext cx="6727981" cy="4920935"/>
          </a:xfrm>
          <a:prstGeom prst="rect">
            <a:avLst/>
          </a:prstGeom>
        </p:spPr>
      </p:pic>
      <p:pic>
        <p:nvPicPr>
          <p:cNvPr id="10" name="Picture 10"/>
          <p:cNvPicPr>
            <a:picLocks noChangeAspect="1"/>
          </p:cNvPicPr>
          <p:nvPr/>
        </p:nvPicPr>
        <p:blipFill>
          <a:blip r:embed="rId5"/>
          <a:srcRect/>
          <a:stretch>
            <a:fillRect/>
          </a:stretch>
        </p:blipFill>
        <p:spPr>
          <a:xfrm>
            <a:off x="3796498" y="2641037"/>
            <a:ext cx="1411347" cy="4595974"/>
          </a:xfrm>
          <a:prstGeom prst="rect">
            <a:avLst/>
          </a:prstGeom>
        </p:spPr>
      </p:pic>
      <p:pic>
        <p:nvPicPr>
          <p:cNvPr id="11" name="Picture 11"/>
          <p:cNvPicPr>
            <a:picLocks noChangeAspect="1"/>
          </p:cNvPicPr>
          <p:nvPr/>
        </p:nvPicPr>
        <p:blipFill>
          <a:blip r:embed="rId6"/>
          <a:srcRect/>
          <a:stretch>
            <a:fillRect/>
          </a:stretch>
        </p:blipFill>
        <p:spPr>
          <a:xfrm>
            <a:off x="282911" y="2723351"/>
            <a:ext cx="1641029" cy="4563696"/>
          </a:xfrm>
          <a:prstGeom prst="rect">
            <a:avLst/>
          </a:prstGeom>
        </p:spPr>
      </p:pic>
      <p:pic>
        <p:nvPicPr>
          <p:cNvPr id="12" name="Picture 12"/>
          <p:cNvPicPr>
            <a:picLocks noChangeAspect="1"/>
          </p:cNvPicPr>
          <p:nvPr/>
        </p:nvPicPr>
        <p:blipFill>
          <a:blip r:embed="rId7"/>
          <a:srcRect/>
          <a:stretch>
            <a:fillRect/>
          </a:stretch>
        </p:blipFill>
        <p:spPr>
          <a:xfrm>
            <a:off x="1923940" y="2591003"/>
            <a:ext cx="1792585" cy="4646009"/>
          </a:xfrm>
          <a:prstGeom prst="rect">
            <a:avLst/>
          </a:prstGeom>
        </p:spPr>
      </p:pic>
      <p:pic>
        <p:nvPicPr>
          <p:cNvPr id="13" name="Picture 13"/>
          <p:cNvPicPr>
            <a:picLocks noChangeAspect="1"/>
          </p:cNvPicPr>
          <p:nvPr/>
        </p:nvPicPr>
        <p:blipFill>
          <a:blip r:embed="rId8"/>
          <a:srcRect/>
          <a:stretch>
            <a:fillRect/>
          </a:stretch>
        </p:blipFill>
        <p:spPr>
          <a:xfrm rot="-10800000">
            <a:off x="3617927" y="5399494"/>
            <a:ext cx="1768488" cy="1746616"/>
          </a:xfrm>
          <a:prstGeom prst="rect">
            <a:avLst/>
          </a:prstGeom>
        </p:spPr>
      </p:pic>
      <p:pic>
        <p:nvPicPr>
          <p:cNvPr id="14" name="Picture 14"/>
          <p:cNvPicPr>
            <a:picLocks noChangeAspect="1"/>
          </p:cNvPicPr>
          <p:nvPr/>
        </p:nvPicPr>
        <p:blipFill>
          <a:blip r:embed="rId9"/>
          <a:srcRect/>
          <a:stretch>
            <a:fillRect/>
          </a:stretch>
        </p:blipFill>
        <p:spPr>
          <a:xfrm rot="-10800000">
            <a:off x="1849439" y="5399494"/>
            <a:ext cx="1768488" cy="1746616"/>
          </a:xfrm>
          <a:prstGeom prst="rect">
            <a:avLst/>
          </a:prstGeom>
        </p:spPr>
      </p:pic>
      <p:pic>
        <p:nvPicPr>
          <p:cNvPr id="15" name="Picture 15"/>
          <p:cNvPicPr>
            <a:picLocks noChangeAspect="1"/>
          </p:cNvPicPr>
          <p:nvPr/>
        </p:nvPicPr>
        <p:blipFill>
          <a:blip r:embed="rId8"/>
          <a:srcRect/>
          <a:stretch>
            <a:fillRect/>
          </a:stretch>
        </p:blipFill>
        <p:spPr>
          <a:xfrm rot="-10800000">
            <a:off x="80951" y="5399494"/>
            <a:ext cx="1768488" cy="1746616"/>
          </a:xfrm>
          <a:prstGeom prst="rect">
            <a:avLst/>
          </a:prstGeom>
        </p:spPr>
      </p:pic>
      <p:pic>
        <p:nvPicPr>
          <p:cNvPr id="17" name="Picture 17"/>
          <p:cNvPicPr>
            <a:picLocks noChangeAspect="1"/>
          </p:cNvPicPr>
          <p:nvPr/>
        </p:nvPicPr>
        <p:blipFill>
          <a:blip r:embed="rId10"/>
          <a:srcRect/>
          <a:stretch>
            <a:fillRect/>
          </a:stretch>
        </p:blipFill>
        <p:spPr>
          <a:xfrm>
            <a:off x="3716525" y="3163134"/>
            <a:ext cx="1808936" cy="2558955"/>
          </a:xfrm>
          <a:prstGeom prst="rect">
            <a:avLst/>
          </a:prstGeom>
        </p:spPr>
      </p:pic>
      <p:pic>
        <p:nvPicPr>
          <p:cNvPr id="18" name="Picture 18"/>
          <p:cNvPicPr>
            <a:picLocks noChangeAspect="1"/>
          </p:cNvPicPr>
          <p:nvPr/>
        </p:nvPicPr>
        <p:blipFill>
          <a:blip r:embed="rId11"/>
          <a:srcRect/>
          <a:stretch>
            <a:fillRect/>
          </a:stretch>
        </p:blipFill>
        <p:spPr>
          <a:xfrm>
            <a:off x="2084336" y="3422671"/>
            <a:ext cx="1471793" cy="2082026"/>
          </a:xfrm>
          <a:prstGeom prst="rect">
            <a:avLst/>
          </a:prstGeom>
        </p:spPr>
      </p:pic>
      <p:pic>
        <p:nvPicPr>
          <p:cNvPr id="19" name="Picture 19"/>
          <p:cNvPicPr>
            <a:picLocks noChangeAspect="1"/>
          </p:cNvPicPr>
          <p:nvPr/>
        </p:nvPicPr>
        <p:blipFill>
          <a:blip r:embed="rId12"/>
          <a:srcRect/>
          <a:stretch>
            <a:fillRect/>
          </a:stretch>
        </p:blipFill>
        <p:spPr>
          <a:xfrm>
            <a:off x="359115" y="3532394"/>
            <a:ext cx="1433174" cy="2027395"/>
          </a:xfrm>
          <a:prstGeom prst="rect">
            <a:avLst/>
          </a:prstGeom>
        </p:spPr>
      </p:pic>
      <p:grpSp>
        <p:nvGrpSpPr>
          <p:cNvPr id="20" name="Group 20"/>
          <p:cNvGrpSpPr/>
          <p:nvPr/>
        </p:nvGrpSpPr>
        <p:grpSpPr>
          <a:xfrm>
            <a:off x="810687" y="1229911"/>
            <a:ext cx="8248797" cy="1056292"/>
            <a:chOff x="0" y="0"/>
            <a:chExt cx="4708181" cy="602902"/>
          </a:xfrm>
          <a:solidFill>
            <a:schemeClr val="tx2">
              <a:lumMod val="20000"/>
              <a:lumOff val="80000"/>
            </a:schemeClr>
          </a:solidFill>
        </p:grpSpPr>
        <p:sp>
          <p:nvSpPr>
            <p:cNvPr id="21" name="Freeform 21"/>
            <p:cNvSpPr/>
            <p:nvPr/>
          </p:nvSpPr>
          <p:spPr>
            <a:xfrm>
              <a:off x="92710" y="106680"/>
              <a:ext cx="4604041" cy="483522"/>
            </a:xfrm>
            <a:custGeom>
              <a:avLst/>
              <a:gdLst/>
              <a:ahLst/>
              <a:cxnLst/>
              <a:rect l="l" t="t" r="r" b="b"/>
              <a:pathLst>
                <a:path w="4604041" h="483522">
                  <a:moveTo>
                    <a:pt x="4577371" y="294292"/>
                  </a:moveTo>
                  <a:cubicBezTo>
                    <a:pt x="4577371" y="381922"/>
                    <a:pt x="4501171" y="453042"/>
                    <a:pt x="4419891" y="453042"/>
                  </a:cubicBezTo>
                  <a:lnTo>
                    <a:pt x="66040" y="453042"/>
                  </a:lnTo>
                  <a:cubicBezTo>
                    <a:pt x="43180" y="453042"/>
                    <a:pt x="20320" y="447962"/>
                    <a:pt x="0" y="439072"/>
                  </a:cubicBezTo>
                  <a:cubicBezTo>
                    <a:pt x="26670" y="467012"/>
                    <a:pt x="63500" y="483522"/>
                    <a:pt x="123471" y="483522"/>
                  </a:cubicBezTo>
                  <a:lnTo>
                    <a:pt x="4457991" y="483522"/>
                  </a:lnTo>
                  <a:cubicBezTo>
                    <a:pt x="4538002" y="483522"/>
                    <a:pt x="4604041" y="417482"/>
                    <a:pt x="4604041" y="337472"/>
                  </a:cubicBezTo>
                  <a:lnTo>
                    <a:pt x="4604041" y="95250"/>
                  </a:lnTo>
                  <a:cubicBezTo>
                    <a:pt x="4604041" y="58420"/>
                    <a:pt x="4590071" y="25400"/>
                    <a:pt x="4568481" y="0"/>
                  </a:cubicBezTo>
                  <a:cubicBezTo>
                    <a:pt x="4574831" y="16510"/>
                    <a:pt x="4577371" y="34290"/>
                    <a:pt x="4577371" y="52070"/>
                  </a:cubicBezTo>
                  <a:lnTo>
                    <a:pt x="4577371" y="294292"/>
                  </a:lnTo>
                  <a:lnTo>
                    <a:pt x="4577371" y="294292"/>
                  </a:lnTo>
                  <a:close/>
                </a:path>
              </a:pathLst>
            </a:custGeom>
            <a:grpFill/>
            <a:ln w="76200">
              <a:solidFill>
                <a:schemeClr val="accent1"/>
              </a:solidFill>
            </a:ln>
          </p:spPr>
        </p:sp>
        <p:sp>
          <p:nvSpPr>
            <p:cNvPr id="22" name="Freeform 22"/>
            <p:cNvSpPr/>
            <p:nvPr/>
          </p:nvSpPr>
          <p:spPr>
            <a:xfrm>
              <a:off x="12700" y="12700"/>
              <a:ext cx="4643412" cy="534322"/>
            </a:xfrm>
            <a:custGeom>
              <a:avLst/>
              <a:gdLst/>
              <a:ahLst/>
              <a:cxnLst/>
              <a:rect l="l" t="t" r="r" b="b"/>
              <a:pathLst>
                <a:path w="4643412" h="534322">
                  <a:moveTo>
                    <a:pt x="146050" y="534322"/>
                  </a:moveTo>
                  <a:lnTo>
                    <a:pt x="4497362" y="534322"/>
                  </a:lnTo>
                  <a:cubicBezTo>
                    <a:pt x="4577371" y="534322"/>
                    <a:pt x="4643412" y="468282"/>
                    <a:pt x="4643412" y="388272"/>
                  </a:cubicBezTo>
                  <a:lnTo>
                    <a:pt x="4643412" y="146050"/>
                  </a:lnTo>
                  <a:cubicBezTo>
                    <a:pt x="4643412" y="66040"/>
                    <a:pt x="4577371" y="0"/>
                    <a:pt x="4497362" y="0"/>
                  </a:cubicBezTo>
                  <a:lnTo>
                    <a:pt x="146050" y="0"/>
                  </a:lnTo>
                  <a:cubicBezTo>
                    <a:pt x="66040" y="0"/>
                    <a:pt x="0" y="66040"/>
                    <a:pt x="0" y="146050"/>
                  </a:cubicBezTo>
                  <a:lnTo>
                    <a:pt x="0" y="388272"/>
                  </a:lnTo>
                  <a:cubicBezTo>
                    <a:pt x="0" y="469552"/>
                    <a:pt x="66040" y="534322"/>
                    <a:pt x="146050" y="534322"/>
                  </a:cubicBezTo>
                  <a:close/>
                </a:path>
              </a:pathLst>
            </a:custGeom>
            <a:grpFill/>
            <a:ln w="76200">
              <a:solidFill>
                <a:schemeClr val="accent1"/>
              </a:solidFill>
            </a:ln>
          </p:spPr>
        </p:sp>
        <p:sp>
          <p:nvSpPr>
            <p:cNvPr id="23" name="Freeform 23"/>
            <p:cNvSpPr/>
            <p:nvPr/>
          </p:nvSpPr>
          <p:spPr>
            <a:xfrm>
              <a:off x="0" y="0"/>
              <a:ext cx="4708182" cy="602902"/>
            </a:xfrm>
            <a:custGeom>
              <a:avLst/>
              <a:gdLst/>
              <a:ahLst/>
              <a:cxnLst/>
              <a:rect l="l" t="t" r="r" b="b"/>
              <a:pathLst>
                <a:path w="4708182" h="602902">
                  <a:moveTo>
                    <a:pt x="4644682" y="74930"/>
                  </a:moveTo>
                  <a:cubicBezTo>
                    <a:pt x="4616741" y="30480"/>
                    <a:pt x="4567212" y="0"/>
                    <a:pt x="4510062" y="0"/>
                  </a:cubicBezTo>
                  <a:lnTo>
                    <a:pt x="158750" y="0"/>
                  </a:lnTo>
                  <a:cubicBezTo>
                    <a:pt x="71120" y="0"/>
                    <a:pt x="0" y="71120"/>
                    <a:pt x="0" y="158750"/>
                  </a:cubicBezTo>
                  <a:lnTo>
                    <a:pt x="0" y="400972"/>
                  </a:lnTo>
                  <a:cubicBezTo>
                    <a:pt x="0" y="453042"/>
                    <a:pt x="25400" y="498762"/>
                    <a:pt x="63500" y="527972"/>
                  </a:cubicBezTo>
                  <a:cubicBezTo>
                    <a:pt x="91440" y="572422"/>
                    <a:pt x="140970" y="602902"/>
                    <a:pt x="220468" y="602902"/>
                  </a:cubicBezTo>
                  <a:lnTo>
                    <a:pt x="4549432" y="602902"/>
                  </a:lnTo>
                  <a:cubicBezTo>
                    <a:pt x="4637062" y="602902"/>
                    <a:pt x="4708182" y="531782"/>
                    <a:pt x="4708182" y="444152"/>
                  </a:cubicBezTo>
                  <a:lnTo>
                    <a:pt x="4708182" y="201930"/>
                  </a:lnTo>
                  <a:cubicBezTo>
                    <a:pt x="4708181" y="149860"/>
                    <a:pt x="4682781" y="104140"/>
                    <a:pt x="4644682" y="74930"/>
                  </a:cubicBezTo>
                  <a:close/>
                  <a:moveTo>
                    <a:pt x="12700" y="400972"/>
                  </a:moveTo>
                  <a:lnTo>
                    <a:pt x="12700" y="158750"/>
                  </a:lnTo>
                  <a:cubicBezTo>
                    <a:pt x="12700" y="78740"/>
                    <a:pt x="78740" y="12700"/>
                    <a:pt x="158750" y="12700"/>
                  </a:cubicBezTo>
                  <a:lnTo>
                    <a:pt x="4510062" y="12700"/>
                  </a:lnTo>
                  <a:cubicBezTo>
                    <a:pt x="4590071" y="12700"/>
                    <a:pt x="4656112" y="78740"/>
                    <a:pt x="4656112" y="158750"/>
                  </a:cubicBezTo>
                  <a:lnTo>
                    <a:pt x="4656112" y="400972"/>
                  </a:lnTo>
                  <a:cubicBezTo>
                    <a:pt x="4656112" y="480982"/>
                    <a:pt x="4590071" y="547022"/>
                    <a:pt x="4510062" y="547022"/>
                  </a:cubicBezTo>
                  <a:lnTo>
                    <a:pt x="158750" y="547022"/>
                  </a:lnTo>
                  <a:cubicBezTo>
                    <a:pt x="78740" y="547022"/>
                    <a:pt x="12700" y="482252"/>
                    <a:pt x="12700" y="400972"/>
                  </a:cubicBezTo>
                  <a:close/>
                  <a:moveTo>
                    <a:pt x="4696751" y="444152"/>
                  </a:moveTo>
                  <a:cubicBezTo>
                    <a:pt x="4696751" y="524162"/>
                    <a:pt x="4629441" y="590202"/>
                    <a:pt x="4549431" y="590202"/>
                  </a:cubicBezTo>
                  <a:lnTo>
                    <a:pt x="220468" y="590202"/>
                  </a:lnTo>
                  <a:cubicBezTo>
                    <a:pt x="157480" y="590202"/>
                    <a:pt x="120650" y="573692"/>
                    <a:pt x="93980" y="545752"/>
                  </a:cubicBezTo>
                  <a:cubicBezTo>
                    <a:pt x="114300" y="554642"/>
                    <a:pt x="135890" y="559722"/>
                    <a:pt x="160020" y="559722"/>
                  </a:cubicBezTo>
                  <a:lnTo>
                    <a:pt x="4511332" y="559722"/>
                  </a:lnTo>
                  <a:cubicBezTo>
                    <a:pt x="4598962" y="559722"/>
                    <a:pt x="4670082" y="488602"/>
                    <a:pt x="4670082" y="400972"/>
                  </a:cubicBezTo>
                  <a:lnTo>
                    <a:pt x="4670082" y="158750"/>
                  </a:lnTo>
                  <a:cubicBezTo>
                    <a:pt x="4670082" y="140970"/>
                    <a:pt x="4666271" y="123190"/>
                    <a:pt x="4661191" y="106680"/>
                  </a:cubicBezTo>
                  <a:cubicBezTo>
                    <a:pt x="4682782" y="132080"/>
                    <a:pt x="4696751" y="165100"/>
                    <a:pt x="4696751" y="201930"/>
                  </a:cubicBezTo>
                  <a:lnTo>
                    <a:pt x="4696751" y="444152"/>
                  </a:lnTo>
                  <a:cubicBezTo>
                    <a:pt x="4696751" y="444152"/>
                    <a:pt x="4696751" y="444152"/>
                    <a:pt x="4696751" y="444152"/>
                  </a:cubicBezTo>
                  <a:close/>
                </a:path>
              </a:pathLst>
            </a:custGeom>
            <a:grpFill/>
            <a:ln w="76200">
              <a:solidFill>
                <a:schemeClr val="accent1"/>
              </a:solidFill>
            </a:ln>
          </p:spPr>
        </p:sp>
      </p:grpSp>
      <p:sp>
        <p:nvSpPr>
          <p:cNvPr id="24" name="TextBox 24"/>
          <p:cNvSpPr txBox="1"/>
          <p:nvPr/>
        </p:nvSpPr>
        <p:spPr>
          <a:xfrm>
            <a:off x="1003842" y="1439495"/>
            <a:ext cx="7745915" cy="455574"/>
          </a:xfrm>
          <a:prstGeom prst="rect">
            <a:avLst/>
          </a:prstGeom>
        </p:spPr>
        <p:txBody>
          <a:bodyPr lIns="0" tIns="0" rIns="0" bIns="0" rtlCol="0" anchor="t">
            <a:spAutoFit/>
          </a:bodyPr>
          <a:lstStyle/>
          <a:p>
            <a:pPr algn="ctr" rtl="1">
              <a:lnSpc>
                <a:spcPts val="3862"/>
              </a:lnSpc>
              <a:spcBef>
                <a:spcPct val="0"/>
              </a:spcBef>
            </a:pPr>
            <a:r>
              <a:rPr lang="ar-SA" sz="2758" dirty="0">
                <a:solidFill>
                  <a:srgbClr val="000000"/>
                </a:solidFill>
              </a:rPr>
              <a:t>ذهبت الكسرة إلى بيت عائلة الممدود واستقبلها أبناء عمها الثلاثة. </a:t>
            </a:r>
          </a:p>
        </p:txBody>
      </p:sp>
      <p:sp>
        <p:nvSpPr>
          <p:cNvPr id="27" name="TextBox 27"/>
          <p:cNvSpPr txBox="1"/>
          <p:nvPr/>
        </p:nvSpPr>
        <p:spPr>
          <a:xfrm>
            <a:off x="3755857" y="5753919"/>
            <a:ext cx="1492628"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بالألف</a:t>
            </a:r>
          </a:p>
        </p:txBody>
      </p:sp>
      <p:sp>
        <p:nvSpPr>
          <p:cNvPr id="28" name="TextBox 28"/>
          <p:cNvSpPr txBox="1"/>
          <p:nvPr/>
        </p:nvSpPr>
        <p:spPr>
          <a:xfrm>
            <a:off x="2063378" y="5753919"/>
            <a:ext cx="1340609"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بالواو</a:t>
            </a:r>
          </a:p>
        </p:txBody>
      </p:sp>
      <p:sp>
        <p:nvSpPr>
          <p:cNvPr id="29" name="TextBox 29"/>
          <p:cNvSpPr txBox="1"/>
          <p:nvPr/>
        </p:nvSpPr>
        <p:spPr>
          <a:xfrm>
            <a:off x="359115" y="5753919"/>
            <a:ext cx="1289455"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بالياء</a:t>
            </a:r>
          </a:p>
        </p:txBody>
      </p:sp>
      <p:sp>
        <p:nvSpPr>
          <p:cNvPr id="33" name="Rounded Rectangle 32">
            <a:extLst>
              <a:ext uri="{FF2B5EF4-FFF2-40B4-BE49-F238E27FC236}">
                <a16:creationId xmlns:a16="http://schemas.microsoft.com/office/drawing/2014/main" id="{625D1866-C142-E645-B2DF-1E8D094BAA8E}"/>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48A8F587-302D-4441-AC6F-AD24EB001FD5}"/>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8">
            <a:extLst>
              <a:ext uri="{FF2B5EF4-FFF2-40B4-BE49-F238E27FC236}">
                <a16:creationId xmlns:a16="http://schemas.microsoft.com/office/drawing/2014/main" id="{44935D14-0605-2144-921B-FB84C90ADEDB}"/>
              </a:ext>
            </a:extLst>
          </p:cNvPr>
          <p:cNvPicPr>
            <a:picLocks noChangeAspect="1"/>
          </p:cNvPicPr>
          <p:nvPr/>
        </p:nvPicPr>
        <p:blipFill rotWithShape="1">
          <a:blip r:embed="rId13"/>
          <a:srcRect b="-2817"/>
          <a:stretch/>
        </p:blipFill>
        <p:spPr>
          <a:xfrm>
            <a:off x="7318046" y="3375544"/>
            <a:ext cx="1517575" cy="4062223"/>
          </a:xfrm>
          <a:prstGeom prst="rect">
            <a:avLst/>
          </a:prstGeom>
        </p:spPr>
      </p:pic>
      <p:pic>
        <p:nvPicPr>
          <p:cNvPr id="32" name="Picture 21">
            <a:extLst>
              <a:ext uri="{FF2B5EF4-FFF2-40B4-BE49-F238E27FC236}">
                <a16:creationId xmlns:a16="http://schemas.microsoft.com/office/drawing/2014/main" id="{88CDC124-69D7-254A-B38D-6BC7CE56C421}"/>
              </a:ext>
            </a:extLst>
          </p:cNvPr>
          <p:cNvPicPr>
            <a:picLocks noChangeAspect="1"/>
          </p:cNvPicPr>
          <p:nvPr/>
        </p:nvPicPr>
        <p:blipFill>
          <a:blip r:embed="rId14"/>
          <a:srcRect/>
          <a:stretch>
            <a:fillRect/>
          </a:stretch>
        </p:blipFill>
        <p:spPr>
          <a:xfrm>
            <a:off x="7554845" y="5952689"/>
            <a:ext cx="1032735" cy="825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pic>
        <p:nvPicPr>
          <p:cNvPr id="9" name="Picture 9"/>
          <p:cNvPicPr>
            <a:picLocks noChangeAspect="1"/>
          </p:cNvPicPr>
          <p:nvPr/>
        </p:nvPicPr>
        <p:blipFill>
          <a:blip r:embed="rId4"/>
          <a:srcRect b="2478"/>
          <a:stretch>
            <a:fillRect/>
          </a:stretch>
        </p:blipFill>
        <p:spPr>
          <a:xfrm>
            <a:off x="1512810" y="2146128"/>
            <a:ext cx="6727981" cy="4920935"/>
          </a:xfrm>
          <a:prstGeom prst="rect">
            <a:avLst/>
          </a:prstGeom>
        </p:spPr>
      </p:pic>
      <p:pic>
        <p:nvPicPr>
          <p:cNvPr id="10" name="Picture 10"/>
          <p:cNvPicPr>
            <a:picLocks noChangeAspect="1"/>
          </p:cNvPicPr>
          <p:nvPr/>
        </p:nvPicPr>
        <p:blipFill>
          <a:blip r:embed="rId5"/>
          <a:srcRect/>
          <a:stretch>
            <a:fillRect/>
          </a:stretch>
        </p:blipFill>
        <p:spPr>
          <a:xfrm>
            <a:off x="3796498" y="2641037"/>
            <a:ext cx="1411347" cy="4595974"/>
          </a:xfrm>
          <a:prstGeom prst="rect">
            <a:avLst/>
          </a:prstGeom>
        </p:spPr>
      </p:pic>
      <p:pic>
        <p:nvPicPr>
          <p:cNvPr id="11" name="Picture 11"/>
          <p:cNvPicPr>
            <a:picLocks noChangeAspect="1"/>
          </p:cNvPicPr>
          <p:nvPr/>
        </p:nvPicPr>
        <p:blipFill>
          <a:blip r:embed="rId6"/>
          <a:srcRect/>
          <a:stretch>
            <a:fillRect/>
          </a:stretch>
        </p:blipFill>
        <p:spPr>
          <a:xfrm>
            <a:off x="282911" y="2723351"/>
            <a:ext cx="1641029" cy="4563696"/>
          </a:xfrm>
          <a:prstGeom prst="rect">
            <a:avLst/>
          </a:prstGeom>
        </p:spPr>
      </p:pic>
      <p:pic>
        <p:nvPicPr>
          <p:cNvPr id="12" name="Picture 12"/>
          <p:cNvPicPr>
            <a:picLocks noChangeAspect="1"/>
          </p:cNvPicPr>
          <p:nvPr/>
        </p:nvPicPr>
        <p:blipFill>
          <a:blip r:embed="rId7"/>
          <a:srcRect/>
          <a:stretch>
            <a:fillRect/>
          </a:stretch>
        </p:blipFill>
        <p:spPr>
          <a:xfrm>
            <a:off x="1923940" y="2591003"/>
            <a:ext cx="1792585" cy="4646009"/>
          </a:xfrm>
          <a:prstGeom prst="rect">
            <a:avLst/>
          </a:prstGeom>
        </p:spPr>
      </p:pic>
      <p:pic>
        <p:nvPicPr>
          <p:cNvPr id="13" name="Picture 13"/>
          <p:cNvPicPr>
            <a:picLocks noChangeAspect="1"/>
          </p:cNvPicPr>
          <p:nvPr/>
        </p:nvPicPr>
        <p:blipFill>
          <a:blip r:embed="rId8"/>
          <a:srcRect/>
          <a:stretch>
            <a:fillRect/>
          </a:stretch>
        </p:blipFill>
        <p:spPr>
          <a:xfrm rot="-10800000">
            <a:off x="3617927" y="5399494"/>
            <a:ext cx="1768488" cy="1746616"/>
          </a:xfrm>
          <a:prstGeom prst="rect">
            <a:avLst/>
          </a:prstGeom>
        </p:spPr>
      </p:pic>
      <p:pic>
        <p:nvPicPr>
          <p:cNvPr id="14" name="Picture 14"/>
          <p:cNvPicPr>
            <a:picLocks noChangeAspect="1"/>
          </p:cNvPicPr>
          <p:nvPr/>
        </p:nvPicPr>
        <p:blipFill>
          <a:blip r:embed="rId9"/>
          <a:srcRect/>
          <a:stretch>
            <a:fillRect/>
          </a:stretch>
        </p:blipFill>
        <p:spPr>
          <a:xfrm rot="-10800000">
            <a:off x="1849439" y="5399494"/>
            <a:ext cx="1768488" cy="1746616"/>
          </a:xfrm>
          <a:prstGeom prst="rect">
            <a:avLst/>
          </a:prstGeom>
        </p:spPr>
      </p:pic>
      <p:pic>
        <p:nvPicPr>
          <p:cNvPr id="15" name="Picture 15"/>
          <p:cNvPicPr>
            <a:picLocks noChangeAspect="1"/>
          </p:cNvPicPr>
          <p:nvPr/>
        </p:nvPicPr>
        <p:blipFill>
          <a:blip r:embed="rId8"/>
          <a:srcRect/>
          <a:stretch>
            <a:fillRect/>
          </a:stretch>
        </p:blipFill>
        <p:spPr>
          <a:xfrm rot="-10800000">
            <a:off x="80951" y="5399494"/>
            <a:ext cx="1768488" cy="1746616"/>
          </a:xfrm>
          <a:prstGeom prst="rect">
            <a:avLst/>
          </a:prstGeom>
        </p:spPr>
      </p:pic>
      <p:pic>
        <p:nvPicPr>
          <p:cNvPr id="17" name="Picture 17"/>
          <p:cNvPicPr>
            <a:picLocks noChangeAspect="1"/>
          </p:cNvPicPr>
          <p:nvPr/>
        </p:nvPicPr>
        <p:blipFill>
          <a:blip r:embed="rId10"/>
          <a:srcRect/>
          <a:stretch>
            <a:fillRect/>
          </a:stretch>
        </p:blipFill>
        <p:spPr>
          <a:xfrm>
            <a:off x="3716525" y="3163134"/>
            <a:ext cx="1808936" cy="2558955"/>
          </a:xfrm>
          <a:prstGeom prst="rect">
            <a:avLst/>
          </a:prstGeom>
        </p:spPr>
      </p:pic>
      <p:pic>
        <p:nvPicPr>
          <p:cNvPr id="18" name="Picture 18"/>
          <p:cNvPicPr>
            <a:picLocks noChangeAspect="1"/>
          </p:cNvPicPr>
          <p:nvPr/>
        </p:nvPicPr>
        <p:blipFill>
          <a:blip r:embed="rId11"/>
          <a:srcRect/>
          <a:stretch>
            <a:fillRect/>
          </a:stretch>
        </p:blipFill>
        <p:spPr>
          <a:xfrm>
            <a:off x="2084336" y="3422671"/>
            <a:ext cx="1471793" cy="2082026"/>
          </a:xfrm>
          <a:prstGeom prst="rect">
            <a:avLst/>
          </a:prstGeom>
        </p:spPr>
      </p:pic>
      <p:pic>
        <p:nvPicPr>
          <p:cNvPr id="19" name="Picture 19"/>
          <p:cNvPicPr>
            <a:picLocks noChangeAspect="1"/>
          </p:cNvPicPr>
          <p:nvPr/>
        </p:nvPicPr>
        <p:blipFill>
          <a:blip r:embed="rId12"/>
          <a:srcRect/>
          <a:stretch>
            <a:fillRect/>
          </a:stretch>
        </p:blipFill>
        <p:spPr>
          <a:xfrm>
            <a:off x="359115" y="3532394"/>
            <a:ext cx="1433174" cy="2027395"/>
          </a:xfrm>
          <a:prstGeom prst="rect">
            <a:avLst/>
          </a:prstGeom>
        </p:spPr>
      </p:pic>
      <p:grpSp>
        <p:nvGrpSpPr>
          <p:cNvPr id="20" name="Group 20"/>
          <p:cNvGrpSpPr/>
          <p:nvPr/>
        </p:nvGrpSpPr>
        <p:grpSpPr>
          <a:xfrm>
            <a:off x="810687" y="1229911"/>
            <a:ext cx="8248797" cy="1056292"/>
            <a:chOff x="0" y="0"/>
            <a:chExt cx="4708181" cy="602902"/>
          </a:xfrm>
          <a:solidFill>
            <a:schemeClr val="tx2">
              <a:lumMod val="20000"/>
              <a:lumOff val="80000"/>
            </a:schemeClr>
          </a:solidFill>
        </p:grpSpPr>
        <p:sp>
          <p:nvSpPr>
            <p:cNvPr id="21" name="Freeform 21"/>
            <p:cNvSpPr/>
            <p:nvPr/>
          </p:nvSpPr>
          <p:spPr>
            <a:xfrm>
              <a:off x="92710" y="106680"/>
              <a:ext cx="4604041" cy="483522"/>
            </a:xfrm>
            <a:custGeom>
              <a:avLst/>
              <a:gdLst/>
              <a:ahLst/>
              <a:cxnLst/>
              <a:rect l="l" t="t" r="r" b="b"/>
              <a:pathLst>
                <a:path w="4604041" h="483522">
                  <a:moveTo>
                    <a:pt x="4577371" y="294292"/>
                  </a:moveTo>
                  <a:cubicBezTo>
                    <a:pt x="4577371" y="381922"/>
                    <a:pt x="4501171" y="453042"/>
                    <a:pt x="4419891" y="453042"/>
                  </a:cubicBezTo>
                  <a:lnTo>
                    <a:pt x="66040" y="453042"/>
                  </a:lnTo>
                  <a:cubicBezTo>
                    <a:pt x="43180" y="453042"/>
                    <a:pt x="20320" y="447962"/>
                    <a:pt x="0" y="439072"/>
                  </a:cubicBezTo>
                  <a:cubicBezTo>
                    <a:pt x="26670" y="467012"/>
                    <a:pt x="63500" y="483522"/>
                    <a:pt x="123471" y="483522"/>
                  </a:cubicBezTo>
                  <a:lnTo>
                    <a:pt x="4457991" y="483522"/>
                  </a:lnTo>
                  <a:cubicBezTo>
                    <a:pt x="4538002" y="483522"/>
                    <a:pt x="4604041" y="417482"/>
                    <a:pt x="4604041" y="337472"/>
                  </a:cubicBezTo>
                  <a:lnTo>
                    <a:pt x="4604041" y="95250"/>
                  </a:lnTo>
                  <a:cubicBezTo>
                    <a:pt x="4604041" y="58420"/>
                    <a:pt x="4590071" y="25400"/>
                    <a:pt x="4568481" y="0"/>
                  </a:cubicBezTo>
                  <a:cubicBezTo>
                    <a:pt x="4574831" y="16510"/>
                    <a:pt x="4577371" y="34290"/>
                    <a:pt x="4577371" y="52070"/>
                  </a:cubicBezTo>
                  <a:lnTo>
                    <a:pt x="4577371" y="294292"/>
                  </a:lnTo>
                  <a:lnTo>
                    <a:pt x="4577371" y="294292"/>
                  </a:lnTo>
                  <a:close/>
                </a:path>
              </a:pathLst>
            </a:custGeom>
            <a:grpFill/>
            <a:ln w="76200">
              <a:solidFill>
                <a:schemeClr val="accent1"/>
              </a:solidFill>
            </a:ln>
          </p:spPr>
        </p:sp>
        <p:sp>
          <p:nvSpPr>
            <p:cNvPr id="22" name="Freeform 22"/>
            <p:cNvSpPr/>
            <p:nvPr/>
          </p:nvSpPr>
          <p:spPr>
            <a:xfrm>
              <a:off x="12700" y="12700"/>
              <a:ext cx="4643412" cy="534322"/>
            </a:xfrm>
            <a:custGeom>
              <a:avLst/>
              <a:gdLst/>
              <a:ahLst/>
              <a:cxnLst/>
              <a:rect l="l" t="t" r="r" b="b"/>
              <a:pathLst>
                <a:path w="4643412" h="534322">
                  <a:moveTo>
                    <a:pt x="146050" y="534322"/>
                  </a:moveTo>
                  <a:lnTo>
                    <a:pt x="4497362" y="534322"/>
                  </a:lnTo>
                  <a:cubicBezTo>
                    <a:pt x="4577371" y="534322"/>
                    <a:pt x="4643412" y="468282"/>
                    <a:pt x="4643412" y="388272"/>
                  </a:cubicBezTo>
                  <a:lnTo>
                    <a:pt x="4643412" y="146050"/>
                  </a:lnTo>
                  <a:cubicBezTo>
                    <a:pt x="4643412" y="66040"/>
                    <a:pt x="4577371" y="0"/>
                    <a:pt x="4497362" y="0"/>
                  </a:cubicBezTo>
                  <a:lnTo>
                    <a:pt x="146050" y="0"/>
                  </a:lnTo>
                  <a:cubicBezTo>
                    <a:pt x="66040" y="0"/>
                    <a:pt x="0" y="66040"/>
                    <a:pt x="0" y="146050"/>
                  </a:cubicBezTo>
                  <a:lnTo>
                    <a:pt x="0" y="388272"/>
                  </a:lnTo>
                  <a:cubicBezTo>
                    <a:pt x="0" y="469552"/>
                    <a:pt x="66040" y="534322"/>
                    <a:pt x="146050" y="534322"/>
                  </a:cubicBezTo>
                  <a:close/>
                </a:path>
              </a:pathLst>
            </a:custGeom>
            <a:grpFill/>
            <a:ln w="76200">
              <a:solidFill>
                <a:schemeClr val="accent1"/>
              </a:solidFill>
            </a:ln>
          </p:spPr>
        </p:sp>
        <p:sp>
          <p:nvSpPr>
            <p:cNvPr id="23" name="Freeform 23"/>
            <p:cNvSpPr/>
            <p:nvPr/>
          </p:nvSpPr>
          <p:spPr>
            <a:xfrm>
              <a:off x="0" y="0"/>
              <a:ext cx="4708182" cy="602902"/>
            </a:xfrm>
            <a:custGeom>
              <a:avLst/>
              <a:gdLst/>
              <a:ahLst/>
              <a:cxnLst/>
              <a:rect l="l" t="t" r="r" b="b"/>
              <a:pathLst>
                <a:path w="4708182" h="602902">
                  <a:moveTo>
                    <a:pt x="4644682" y="74930"/>
                  </a:moveTo>
                  <a:cubicBezTo>
                    <a:pt x="4616741" y="30480"/>
                    <a:pt x="4567212" y="0"/>
                    <a:pt x="4510062" y="0"/>
                  </a:cubicBezTo>
                  <a:lnTo>
                    <a:pt x="158750" y="0"/>
                  </a:lnTo>
                  <a:cubicBezTo>
                    <a:pt x="71120" y="0"/>
                    <a:pt x="0" y="71120"/>
                    <a:pt x="0" y="158750"/>
                  </a:cubicBezTo>
                  <a:lnTo>
                    <a:pt x="0" y="400972"/>
                  </a:lnTo>
                  <a:cubicBezTo>
                    <a:pt x="0" y="453042"/>
                    <a:pt x="25400" y="498762"/>
                    <a:pt x="63500" y="527972"/>
                  </a:cubicBezTo>
                  <a:cubicBezTo>
                    <a:pt x="91440" y="572422"/>
                    <a:pt x="140970" y="602902"/>
                    <a:pt x="220468" y="602902"/>
                  </a:cubicBezTo>
                  <a:lnTo>
                    <a:pt x="4549432" y="602902"/>
                  </a:lnTo>
                  <a:cubicBezTo>
                    <a:pt x="4637062" y="602902"/>
                    <a:pt x="4708182" y="531782"/>
                    <a:pt x="4708182" y="444152"/>
                  </a:cubicBezTo>
                  <a:lnTo>
                    <a:pt x="4708182" y="201930"/>
                  </a:lnTo>
                  <a:cubicBezTo>
                    <a:pt x="4708181" y="149860"/>
                    <a:pt x="4682781" y="104140"/>
                    <a:pt x="4644682" y="74930"/>
                  </a:cubicBezTo>
                  <a:close/>
                  <a:moveTo>
                    <a:pt x="12700" y="400972"/>
                  </a:moveTo>
                  <a:lnTo>
                    <a:pt x="12700" y="158750"/>
                  </a:lnTo>
                  <a:cubicBezTo>
                    <a:pt x="12700" y="78740"/>
                    <a:pt x="78740" y="12700"/>
                    <a:pt x="158750" y="12700"/>
                  </a:cubicBezTo>
                  <a:lnTo>
                    <a:pt x="4510062" y="12700"/>
                  </a:lnTo>
                  <a:cubicBezTo>
                    <a:pt x="4590071" y="12700"/>
                    <a:pt x="4656112" y="78740"/>
                    <a:pt x="4656112" y="158750"/>
                  </a:cubicBezTo>
                  <a:lnTo>
                    <a:pt x="4656112" y="400972"/>
                  </a:lnTo>
                  <a:cubicBezTo>
                    <a:pt x="4656112" y="480982"/>
                    <a:pt x="4590071" y="547022"/>
                    <a:pt x="4510062" y="547022"/>
                  </a:cubicBezTo>
                  <a:lnTo>
                    <a:pt x="158750" y="547022"/>
                  </a:lnTo>
                  <a:cubicBezTo>
                    <a:pt x="78740" y="547022"/>
                    <a:pt x="12700" y="482252"/>
                    <a:pt x="12700" y="400972"/>
                  </a:cubicBezTo>
                  <a:close/>
                  <a:moveTo>
                    <a:pt x="4696751" y="444152"/>
                  </a:moveTo>
                  <a:cubicBezTo>
                    <a:pt x="4696751" y="524162"/>
                    <a:pt x="4629441" y="590202"/>
                    <a:pt x="4549431" y="590202"/>
                  </a:cubicBezTo>
                  <a:lnTo>
                    <a:pt x="220468" y="590202"/>
                  </a:lnTo>
                  <a:cubicBezTo>
                    <a:pt x="157480" y="590202"/>
                    <a:pt x="120650" y="573692"/>
                    <a:pt x="93980" y="545752"/>
                  </a:cubicBezTo>
                  <a:cubicBezTo>
                    <a:pt x="114300" y="554642"/>
                    <a:pt x="135890" y="559722"/>
                    <a:pt x="160020" y="559722"/>
                  </a:cubicBezTo>
                  <a:lnTo>
                    <a:pt x="4511332" y="559722"/>
                  </a:lnTo>
                  <a:cubicBezTo>
                    <a:pt x="4598962" y="559722"/>
                    <a:pt x="4670082" y="488602"/>
                    <a:pt x="4670082" y="400972"/>
                  </a:cubicBezTo>
                  <a:lnTo>
                    <a:pt x="4670082" y="158750"/>
                  </a:lnTo>
                  <a:cubicBezTo>
                    <a:pt x="4670082" y="140970"/>
                    <a:pt x="4666271" y="123190"/>
                    <a:pt x="4661191" y="106680"/>
                  </a:cubicBezTo>
                  <a:cubicBezTo>
                    <a:pt x="4682782" y="132080"/>
                    <a:pt x="4696751" y="165100"/>
                    <a:pt x="4696751" y="201930"/>
                  </a:cubicBezTo>
                  <a:lnTo>
                    <a:pt x="4696751" y="444152"/>
                  </a:lnTo>
                  <a:cubicBezTo>
                    <a:pt x="4696751" y="444152"/>
                    <a:pt x="4696751" y="444152"/>
                    <a:pt x="4696751" y="444152"/>
                  </a:cubicBezTo>
                  <a:close/>
                </a:path>
              </a:pathLst>
            </a:custGeom>
            <a:grpFill/>
            <a:ln w="76200">
              <a:solidFill>
                <a:schemeClr val="accent1"/>
              </a:solidFill>
            </a:ln>
          </p:spPr>
        </p:sp>
      </p:grpSp>
      <p:sp>
        <p:nvSpPr>
          <p:cNvPr id="24" name="TextBox 24"/>
          <p:cNvSpPr txBox="1"/>
          <p:nvPr/>
        </p:nvSpPr>
        <p:spPr>
          <a:xfrm>
            <a:off x="1849439" y="1288266"/>
            <a:ext cx="6437989" cy="897682"/>
          </a:xfrm>
          <a:prstGeom prst="rect">
            <a:avLst/>
          </a:prstGeom>
        </p:spPr>
        <p:txBody>
          <a:bodyPr lIns="0" tIns="0" rIns="0" bIns="0" rtlCol="0" anchor="t">
            <a:spAutoFit/>
          </a:bodyPr>
          <a:lstStyle/>
          <a:p>
            <a:pPr algn="ctr" rtl="1">
              <a:lnSpc>
                <a:spcPts val="3531"/>
              </a:lnSpc>
            </a:pPr>
            <a:r>
              <a:rPr lang="ar-SA" sz="2758" dirty="0">
                <a:solidFill>
                  <a:srgbClr val="000000"/>
                </a:solidFill>
              </a:rPr>
              <a:t>قالت الكسرة: "مرحبًا يا عائلة الممدود! لدي مشكلة وأرجو منكم المساعدة"</a:t>
            </a:r>
          </a:p>
        </p:txBody>
      </p:sp>
      <p:sp>
        <p:nvSpPr>
          <p:cNvPr id="27" name="TextBox 27"/>
          <p:cNvSpPr txBox="1"/>
          <p:nvPr/>
        </p:nvSpPr>
        <p:spPr>
          <a:xfrm>
            <a:off x="3755857" y="5753919"/>
            <a:ext cx="1492628"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بالألف</a:t>
            </a:r>
          </a:p>
        </p:txBody>
      </p:sp>
      <p:sp>
        <p:nvSpPr>
          <p:cNvPr id="28" name="TextBox 28"/>
          <p:cNvSpPr txBox="1"/>
          <p:nvPr/>
        </p:nvSpPr>
        <p:spPr>
          <a:xfrm>
            <a:off x="2063378" y="5753919"/>
            <a:ext cx="1340609"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بالواو</a:t>
            </a:r>
          </a:p>
        </p:txBody>
      </p:sp>
      <p:sp>
        <p:nvSpPr>
          <p:cNvPr id="29" name="TextBox 29"/>
          <p:cNvSpPr txBox="1"/>
          <p:nvPr/>
        </p:nvSpPr>
        <p:spPr>
          <a:xfrm>
            <a:off x="359115" y="5753919"/>
            <a:ext cx="1289455"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بالياء</a:t>
            </a:r>
          </a:p>
        </p:txBody>
      </p:sp>
      <p:sp>
        <p:nvSpPr>
          <p:cNvPr id="33" name="Rounded Rectangle 32">
            <a:extLst>
              <a:ext uri="{FF2B5EF4-FFF2-40B4-BE49-F238E27FC236}">
                <a16:creationId xmlns:a16="http://schemas.microsoft.com/office/drawing/2014/main" id="{567770F9-E860-3F42-95A2-967C7077FA89}"/>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DC30D62E-61B3-1841-BDE2-8EF825288259}"/>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8">
            <a:extLst>
              <a:ext uri="{FF2B5EF4-FFF2-40B4-BE49-F238E27FC236}">
                <a16:creationId xmlns:a16="http://schemas.microsoft.com/office/drawing/2014/main" id="{9672783A-5CB0-9748-9B09-D5E5C810DCBD}"/>
              </a:ext>
            </a:extLst>
          </p:cNvPr>
          <p:cNvPicPr>
            <a:picLocks noChangeAspect="1"/>
          </p:cNvPicPr>
          <p:nvPr/>
        </p:nvPicPr>
        <p:blipFill rotWithShape="1">
          <a:blip r:embed="rId13"/>
          <a:srcRect b="-2817"/>
          <a:stretch/>
        </p:blipFill>
        <p:spPr>
          <a:xfrm>
            <a:off x="7318046" y="3375544"/>
            <a:ext cx="1517575" cy="4062223"/>
          </a:xfrm>
          <a:prstGeom prst="rect">
            <a:avLst/>
          </a:prstGeom>
        </p:spPr>
      </p:pic>
      <p:pic>
        <p:nvPicPr>
          <p:cNvPr id="32" name="Picture 21">
            <a:extLst>
              <a:ext uri="{FF2B5EF4-FFF2-40B4-BE49-F238E27FC236}">
                <a16:creationId xmlns:a16="http://schemas.microsoft.com/office/drawing/2014/main" id="{3C4C81FC-A648-8E4E-B35E-C86706B1F4F9}"/>
              </a:ext>
            </a:extLst>
          </p:cNvPr>
          <p:cNvPicPr>
            <a:picLocks noChangeAspect="1"/>
          </p:cNvPicPr>
          <p:nvPr/>
        </p:nvPicPr>
        <p:blipFill>
          <a:blip r:embed="rId14"/>
          <a:srcRect/>
          <a:stretch>
            <a:fillRect/>
          </a:stretch>
        </p:blipFill>
        <p:spPr>
          <a:xfrm>
            <a:off x="7554845" y="5952689"/>
            <a:ext cx="1032735" cy="825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9" name="Picture 9"/>
          <p:cNvPicPr>
            <a:picLocks noChangeAspect="1"/>
          </p:cNvPicPr>
          <p:nvPr/>
        </p:nvPicPr>
        <p:blipFill>
          <a:blip r:embed="rId3"/>
          <a:srcRect/>
          <a:stretch>
            <a:fillRect/>
          </a:stretch>
        </p:blipFill>
        <p:spPr>
          <a:xfrm>
            <a:off x="9059484" y="6561873"/>
            <a:ext cx="694116" cy="675139"/>
          </a:xfrm>
          <a:prstGeom prst="rect">
            <a:avLst/>
          </a:prstGeom>
        </p:spPr>
      </p:pic>
      <p:pic>
        <p:nvPicPr>
          <p:cNvPr id="13" name="Picture 13"/>
          <p:cNvPicPr>
            <a:picLocks noChangeAspect="1"/>
          </p:cNvPicPr>
          <p:nvPr/>
        </p:nvPicPr>
        <p:blipFill>
          <a:blip r:embed="rId4"/>
          <a:srcRect b="2478"/>
          <a:stretch>
            <a:fillRect/>
          </a:stretch>
        </p:blipFill>
        <p:spPr>
          <a:xfrm>
            <a:off x="1512810" y="2146128"/>
            <a:ext cx="6727981" cy="4920935"/>
          </a:xfrm>
          <a:prstGeom prst="rect">
            <a:avLst/>
          </a:prstGeom>
        </p:spPr>
      </p:pic>
      <p:pic>
        <p:nvPicPr>
          <p:cNvPr id="14" name="Picture 14"/>
          <p:cNvPicPr>
            <a:picLocks noChangeAspect="1"/>
          </p:cNvPicPr>
          <p:nvPr/>
        </p:nvPicPr>
        <p:blipFill>
          <a:blip r:embed="rId5"/>
          <a:srcRect/>
          <a:stretch>
            <a:fillRect/>
          </a:stretch>
        </p:blipFill>
        <p:spPr>
          <a:xfrm>
            <a:off x="3796498" y="2641037"/>
            <a:ext cx="1411347" cy="4595974"/>
          </a:xfrm>
          <a:prstGeom prst="rect">
            <a:avLst/>
          </a:prstGeom>
        </p:spPr>
      </p:pic>
      <p:pic>
        <p:nvPicPr>
          <p:cNvPr id="15" name="Picture 15"/>
          <p:cNvPicPr>
            <a:picLocks noChangeAspect="1"/>
          </p:cNvPicPr>
          <p:nvPr/>
        </p:nvPicPr>
        <p:blipFill>
          <a:blip r:embed="rId6"/>
          <a:srcRect/>
          <a:stretch>
            <a:fillRect/>
          </a:stretch>
        </p:blipFill>
        <p:spPr>
          <a:xfrm>
            <a:off x="282911" y="2723351"/>
            <a:ext cx="1641029" cy="4563696"/>
          </a:xfrm>
          <a:prstGeom prst="rect">
            <a:avLst/>
          </a:prstGeom>
        </p:spPr>
      </p:pic>
      <p:grpSp>
        <p:nvGrpSpPr>
          <p:cNvPr id="5" name="Group 5"/>
          <p:cNvGrpSpPr/>
          <p:nvPr/>
        </p:nvGrpSpPr>
        <p:grpSpPr>
          <a:xfrm>
            <a:off x="810687" y="1229911"/>
            <a:ext cx="8248797" cy="1056292"/>
            <a:chOff x="0" y="0"/>
            <a:chExt cx="4708181" cy="602902"/>
          </a:xfrm>
          <a:solidFill>
            <a:schemeClr val="tx2">
              <a:lumMod val="20000"/>
              <a:lumOff val="80000"/>
            </a:schemeClr>
          </a:solidFill>
        </p:grpSpPr>
        <p:sp>
          <p:nvSpPr>
            <p:cNvPr id="6" name="Freeform 6"/>
            <p:cNvSpPr/>
            <p:nvPr/>
          </p:nvSpPr>
          <p:spPr>
            <a:xfrm>
              <a:off x="92710" y="106680"/>
              <a:ext cx="4604041" cy="483522"/>
            </a:xfrm>
            <a:custGeom>
              <a:avLst/>
              <a:gdLst/>
              <a:ahLst/>
              <a:cxnLst/>
              <a:rect l="l" t="t" r="r" b="b"/>
              <a:pathLst>
                <a:path w="4604041" h="483522">
                  <a:moveTo>
                    <a:pt x="4577371" y="294292"/>
                  </a:moveTo>
                  <a:cubicBezTo>
                    <a:pt x="4577371" y="381922"/>
                    <a:pt x="4501171" y="453042"/>
                    <a:pt x="4419891" y="453042"/>
                  </a:cubicBezTo>
                  <a:lnTo>
                    <a:pt x="66040" y="453042"/>
                  </a:lnTo>
                  <a:cubicBezTo>
                    <a:pt x="43180" y="453042"/>
                    <a:pt x="20320" y="447962"/>
                    <a:pt x="0" y="439072"/>
                  </a:cubicBezTo>
                  <a:cubicBezTo>
                    <a:pt x="26670" y="467012"/>
                    <a:pt x="63500" y="483522"/>
                    <a:pt x="123471" y="483522"/>
                  </a:cubicBezTo>
                  <a:lnTo>
                    <a:pt x="4457991" y="483522"/>
                  </a:lnTo>
                  <a:cubicBezTo>
                    <a:pt x="4538002" y="483522"/>
                    <a:pt x="4604041" y="417482"/>
                    <a:pt x="4604041" y="337472"/>
                  </a:cubicBezTo>
                  <a:lnTo>
                    <a:pt x="4604041" y="95250"/>
                  </a:lnTo>
                  <a:cubicBezTo>
                    <a:pt x="4604041" y="58420"/>
                    <a:pt x="4590071" y="25400"/>
                    <a:pt x="4568481" y="0"/>
                  </a:cubicBezTo>
                  <a:cubicBezTo>
                    <a:pt x="4574831" y="16510"/>
                    <a:pt x="4577371" y="34290"/>
                    <a:pt x="4577371" y="52070"/>
                  </a:cubicBezTo>
                  <a:lnTo>
                    <a:pt x="4577371" y="294292"/>
                  </a:lnTo>
                  <a:lnTo>
                    <a:pt x="4577371" y="294292"/>
                  </a:lnTo>
                  <a:close/>
                </a:path>
              </a:pathLst>
            </a:custGeom>
            <a:grpFill/>
            <a:ln w="76200">
              <a:solidFill>
                <a:schemeClr val="accent1"/>
              </a:solidFill>
            </a:ln>
          </p:spPr>
        </p:sp>
        <p:sp>
          <p:nvSpPr>
            <p:cNvPr id="7" name="Freeform 7"/>
            <p:cNvSpPr/>
            <p:nvPr/>
          </p:nvSpPr>
          <p:spPr>
            <a:xfrm>
              <a:off x="12700" y="12700"/>
              <a:ext cx="4643412" cy="534322"/>
            </a:xfrm>
            <a:custGeom>
              <a:avLst/>
              <a:gdLst/>
              <a:ahLst/>
              <a:cxnLst/>
              <a:rect l="l" t="t" r="r" b="b"/>
              <a:pathLst>
                <a:path w="4643412" h="534322">
                  <a:moveTo>
                    <a:pt x="146050" y="534322"/>
                  </a:moveTo>
                  <a:lnTo>
                    <a:pt x="4497362" y="534322"/>
                  </a:lnTo>
                  <a:cubicBezTo>
                    <a:pt x="4577371" y="534322"/>
                    <a:pt x="4643412" y="468282"/>
                    <a:pt x="4643412" y="388272"/>
                  </a:cubicBezTo>
                  <a:lnTo>
                    <a:pt x="4643412" y="146050"/>
                  </a:lnTo>
                  <a:cubicBezTo>
                    <a:pt x="4643412" y="66040"/>
                    <a:pt x="4577371" y="0"/>
                    <a:pt x="4497362" y="0"/>
                  </a:cubicBezTo>
                  <a:lnTo>
                    <a:pt x="146050" y="0"/>
                  </a:lnTo>
                  <a:cubicBezTo>
                    <a:pt x="66040" y="0"/>
                    <a:pt x="0" y="66040"/>
                    <a:pt x="0" y="146050"/>
                  </a:cubicBezTo>
                  <a:lnTo>
                    <a:pt x="0" y="388272"/>
                  </a:lnTo>
                  <a:cubicBezTo>
                    <a:pt x="0" y="469552"/>
                    <a:pt x="66040" y="534322"/>
                    <a:pt x="146050" y="534322"/>
                  </a:cubicBezTo>
                  <a:close/>
                </a:path>
              </a:pathLst>
            </a:custGeom>
            <a:grpFill/>
            <a:ln w="76200">
              <a:solidFill>
                <a:schemeClr val="accent1"/>
              </a:solidFill>
            </a:ln>
          </p:spPr>
        </p:sp>
        <p:sp>
          <p:nvSpPr>
            <p:cNvPr id="8" name="Freeform 8"/>
            <p:cNvSpPr/>
            <p:nvPr/>
          </p:nvSpPr>
          <p:spPr>
            <a:xfrm>
              <a:off x="0" y="0"/>
              <a:ext cx="4708182" cy="602902"/>
            </a:xfrm>
            <a:custGeom>
              <a:avLst/>
              <a:gdLst/>
              <a:ahLst/>
              <a:cxnLst/>
              <a:rect l="l" t="t" r="r" b="b"/>
              <a:pathLst>
                <a:path w="4708182" h="602902">
                  <a:moveTo>
                    <a:pt x="4644682" y="74930"/>
                  </a:moveTo>
                  <a:cubicBezTo>
                    <a:pt x="4616741" y="30480"/>
                    <a:pt x="4567212" y="0"/>
                    <a:pt x="4510062" y="0"/>
                  </a:cubicBezTo>
                  <a:lnTo>
                    <a:pt x="158750" y="0"/>
                  </a:lnTo>
                  <a:cubicBezTo>
                    <a:pt x="71120" y="0"/>
                    <a:pt x="0" y="71120"/>
                    <a:pt x="0" y="158750"/>
                  </a:cubicBezTo>
                  <a:lnTo>
                    <a:pt x="0" y="400972"/>
                  </a:lnTo>
                  <a:cubicBezTo>
                    <a:pt x="0" y="453042"/>
                    <a:pt x="25400" y="498762"/>
                    <a:pt x="63500" y="527972"/>
                  </a:cubicBezTo>
                  <a:cubicBezTo>
                    <a:pt x="91440" y="572422"/>
                    <a:pt x="140970" y="602902"/>
                    <a:pt x="220468" y="602902"/>
                  </a:cubicBezTo>
                  <a:lnTo>
                    <a:pt x="4549432" y="602902"/>
                  </a:lnTo>
                  <a:cubicBezTo>
                    <a:pt x="4637062" y="602902"/>
                    <a:pt x="4708182" y="531782"/>
                    <a:pt x="4708182" y="444152"/>
                  </a:cubicBezTo>
                  <a:lnTo>
                    <a:pt x="4708182" y="201930"/>
                  </a:lnTo>
                  <a:cubicBezTo>
                    <a:pt x="4708181" y="149860"/>
                    <a:pt x="4682781" y="104140"/>
                    <a:pt x="4644682" y="74930"/>
                  </a:cubicBezTo>
                  <a:close/>
                  <a:moveTo>
                    <a:pt x="12700" y="400972"/>
                  </a:moveTo>
                  <a:lnTo>
                    <a:pt x="12700" y="158750"/>
                  </a:lnTo>
                  <a:cubicBezTo>
                    <a:pt x="12700" y="78740"/>
                    <a:pt x="78740" y="12700"/>
                    <a:pt x="158750" y="12700"/>
                  </a:cubicBezTo>
                  <a:lnTo>
                    <a:pt x="4510062" y="12700"/>
                  </a:lnTo>
                  <a:cubicBezTo>
                    <a:pt x="4590071" y="12700"/>
                    <a:pt x="4656112" y="78740"/>
                    <a:pt x="4656112" y="158750"/>
                  </a:cubicBezTo>
                  <a:lnTo>
                    <a:pt x="4656112" y="400972"/>
                  </a:lnTo>
                  <a:cubicBezTo>
                    <a:pt x="4656112" y="480982"/>
                    <a:pt x="4590071" y="547022"/>
                    <a:pt x="4510062" y="547022"/>
                  </a:cubicBezTo>
                  <a:lnTo>
                    <a:pt x="158750" y="547022"/>
                  </a:lnTo>
                  <a:cubicBezTo>
                    <a:pt x="78740" y="547022"/>
                    <a:pt x="12700" y="482252"/>
                    <a:pt x="12700" y="400972"/>
                  </a:cubicBezTo>
                  <a:close/>
                  <a:moveTo>
                    <a:pt x="4696751" y="444152"/>
                  </a:moveTo>
                  <a:cubicBezTo>
                    <a:pt x="4696751" y="524162"/>
                    <a:pt x="4629441" y="590202"/>
                    <a:pt x="4549431" y="590202"/>
                  </a:cubicBezTo>
                  <a:lnTo>
                    <a:pt x="220468" y="590202"/>
                  </a:lnTo>
                  <a:cubicBezTo>
                    <a:pt x="157480" y="590202"/>
                    <a:pt x="120650" y="573692"/>
                    <a:pt x="93980" y="545752"/>
                  </a:cubicBezTo>
                  <a:cubicBezTo>
                    <a:pt x="114300" y="554642"/>
                    <a:pt x="135890" y="559722"/>
                    <a:pt x="160020" y="559722"/>
                  </a:cubicBezTo>
                  <a:lnTo>
                    <a:pt x="4511332" y="559722"/>
                  </a:lnTo>
                  <a:cubicBezTo>
                    <a:pt x="4598962" y="559722"/>
                    <a:pt x="4670082" y="488602"/>
                    <a:pt x="4670082" y="400972"/>
                  </a:cubicBezTo>
                  <a:lnTo>
                    <a:pt x="4670082" y="158750"/>
                  </a:lnTo>
                  <a:cubicBezTo>
                    <a:pt x="4670082" y="140970"/>
                    <a:pt x="4666271" y="123190"/>
                    <a:pt x="4661191" y="106680"/>
                  </a:cubicBezTo>
                  <a:cubicBezTo>
                    <a:pt x="4682782" y="132080"/>
                    <a:pt x="4696751" y="165100"/>
                    <a:pt x="4696751" y="201930"/>
                  </a:cubicBezTo>
                  <a:lnTo>
                    <a:pt x="4696751" y="444152"/>
                  </a:lnTo>
                  <a:cubicBezTo>
                    <a:pt x="4696751" y="444152"/>
                    <a:pt x="4696751" y="444152"/>
                    <a:pt x="4696751" y="444152"/>
                  </a:cubicBezTo>
                  <a:close/>
                </a:path>
              </a:pathLst>
            </a:custGeom>
            <a:grpFill/>
            <a:ln w="76200">
              <a:solidFill>
                <a:schemeClr val="accent1"/>
              </a:solidFill>
            </a:ln>
          </p:spPr>
        </p:sp>
      </p:grpSp>
      <p:pic>
        <p:nvPicPr>
          <p:cNvPr id="16" name="Picture 16"/>
          <p:cNvPicPr>
            <a:picLocks noChangeAspect="1"/>
          </p:cNvPicPr>
          <p:nvPr/>
        </p:nvPicPr>
        <p:blipFill>
          <a:blip r:embed="rId7"/>
          <a:srcRect/>
          <a:stretch>
            <a:fillRect/>
          </a:stretch>
        </p:blipFill>
        <p:spPr>
          <a:xfrm>
            <a:off x="1923940" y="2591003"/>
            <a:ext cx="1792585" cy="4646009"/>
          </a:xfrm>
          <a:prstGeom prst="rect">
            <a:avLst/>
          </a:prstGeom>
        </p:spPr>
      </p:pic>
      <p:pic>
        <p:nvPicPr>
          <p:cNvPr id="17" name="Picture 17"/>
          <p:cNvPicPr>
            <a:picLocks noChangeAspect="1"/>
          </p:cNvPicPr>
          <p:nvPr/>
        </p:nvPicPr>
        <p:blipFill>
          <a:blip r:embed="rId8"/>
          <a:srcRect/>
          <a:stretch>
            <a:fillRect/>
          </a:stretch>
        </p:blipFill>
        <p:spPr>
          <a:xfrm rot="-10800000">
            <a:off x="3617927" y="5399494"/>
            <a:ext cx="1768488" cy="1746616"/>
          </a:xfrm>
          <a:prstGeom prst="rect">
            <a:avLst/>
          </a:prstGeom>
        </p:spPr>
      </p:pic>
      <p:pic>
        <p:nvPicPr>
          <p:cNvPr id="18" name="Picture 18"/>
          <p:cNvPicPr>
            <a:picLocks noChangeAspect="1"/>
          </p:cNvPicPr>
          <p:nvPr/>
        </p:nvPicPr>
        <p:blipFill>
          <a:blip r:embed="rId9"/>
          <a:srcRect/>
          <a:stretch>
            <a:fillRect/>
          </a:stretch>
        </p:blipFill>
        <p:spPr>
          <a:xfrm rot="-10800000">
            <a:off x="1849439" y="5399494"/>
            <a:ext cx="1768488" cy="1746616"/>
          </a:xfrm>
          <a:prstGeom prst="rect">
            <a:avLst/>
          </a:prstGeom>
        </p:spPr>
      </p:pic>
      <p:pic>
        <p:nvPicPr>
          <p:cNvPr id="19" name="Picture 19"/>
          <p:cNvPicPr>
            <a:picLocks noChangeAspect="1"/>
          </p:cNvPicPr>
          <p:nvPr/>
        </p:nvPicPr>
        <p:blipFill>
          <a:blip r:embed="rId8"/>
          <a:srcRect/>
          <a:stretch>
            <a:fillRect/>
          </a:stretch>
        </p:blipFill>
        <p:spPr>
          <a:xfrm rot="-10800000">
            <a:off x="80951" y="5399494"/>
            <a:ext cx="1768488" cy="1746616"/>
          </a:xfrm>
          <a:prstGeom prst="rect">
            <a:avLst/>
          </a:prstGeom>
        </p:spPr>
      </p:pic>
      <p:pic>
        <p:nvPicPr>
          <p:cNvPr id="21" name="Picture 21"/>
          <p:cNvPicPr>
            <a:picLocks noChangeAspect="1"/>
          </p:cNvPicPr>
          <p:nvPr/>
        </p:nvPicPr>
        <p:blipFill>
          <a:blip r:embed="rId10"/>
          <a:srcRect/>
          <a:stretch>
            <a:fillRect/>
          </a:stretch>
        </p:blipFill>
        <p:spPr>
          <a:xfrm>
            <a:off x="3716525" y="3163134"/>
            <a:ext cx="1808936" cy="2558955"/>
          </a:xfrm>
          <a:prstGeom prst="rect">
            <a:avLst/>
          </a:prstGeom>
        </p:spPr>
      </p:pic>
      <p:pic>
        <p:nvPicPr>
          <p:cNvPr id="22" name="Picture 22"/>
          <p:cNvPicPr>
            <a:picLocks noChangeAspect="1"/>
          </p:cNvPicPr>
          <p:nvPr/>
        </p:nvPicPr>
        <p:blipFill>
          <a:blip r:embed="rId11"/>
          <a:srcRect/>
          <a:stretch>
            <a:fillRect/>
          </a:stretch>
        </p:blipFill>
        <p:spPr>
          <a:xfrm>
            <a:off x="2084336" y="3422671"/>
            <a:ext cx="1471793" cy="2082026"/>
          </a:xfrm>
          <a:prstGeom prst="rect">
            <a:avLst/>
          </a:prstGeom>
        </p:spPr>
      </p:pic>
      <p:pic>
        <p:nvPicPr>
          <p:cNvPr id="23" name="Picture 23"/>
          <p:cNvPicPr>
            <a:picLocks noChangeAspect="1"/>
          </p:cNvPicPr>
          <p:nvPr/>
        </p:nvPicPr>
        <p:blipFill>
          <a:blip r:embed="rId12"/>
          <a:srcRect/>
          <a:stretch>
            <a:fillRect/>
          </a:stretch>
        </p:blipFill>
        <p:spPr>
          <a:xfrm>
            <a:off x="359115" y="3532394"/>
            <a:ext cx="1433174" cy="2027395"/>
          </a:xfrm>
          <a:prstGeom prst="rect">
            <a:avLst/>
          </a:prstGeom>
        </p:spPr>
      </p:pic>
      <p:sp>
        <p:nvSpPr>
          <p:cNvPr id="24" name="TextBox 24"/>
          <p:cNvSpPr txBox="1"/>
          <p:nvPr/>
        </p:nvSpPr>
        <p:spPr>
          <a:xfrm>
            <a:off x="1602461" y="1290243"/>
            <a:ext cx="6665249" cy="897682"/>
          </a:xfrm>
          <a:prstGeom prst="rect">
            <a:avLst/>
          </a:prstGeom>
        </p:spPr>
        <p:txBody>
          <a:bodyPr lIns="0" tIns="0" rIns="0" bIns="0" rtlCol="0" anchor="t">
            <a:spAutoFit/>
          </a:bodyPr>
          <a:lstStyle/>
          <a:p>
            <a:pPr algn="ctr" rtl="1">
              <a:lnSpc>
                <a:spcPts val="3531"/>
              </a:lnSpc>
            </a:pPr>
            <a:r>
              <a:rPr lang="ar-SA" sz="2758" dirty="0">
                <a:solidFill>
                  <a:srgbClr val="000000"/>
                </a:solidFill>
              </a:rPr>
              <a:t>رد عليها أبناء عائلة الممدود: "ما الأمر يا كسرة؟ ما المشكلة التي تريد منا مساعدتك في حلها"</a:t>
            </a:r>
          </a:p>
        </p:txBody>
      </p:sp>
      <p:sp>
        <p:nvSpPr>
          <p:cNvPr id="27" name="TextBox 27"/>
          <p:cNvSpPr txBox="1"/>
          <p:nvPr/>
        </p:nvSpPr>
        <p:spPr>
          <a:xfrm>
            <a:off x="3755857" y="5753919"/>
            <a:ext cx="1492628"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بالألف</a:t>
            </a:r>
          </a:p>
        </p:txBody>
      </p:sp>
      <p:sp>
        <p:nvSpPr>
          <p:cNvPr id="28" name="TextBox 28"/>
          <p:cNvSpPr txBox="1"/>
          <p:nvPr/>
        </p:nvSpPr>
        <p:spPr>
          <a:xfrm>
            <a:off x="2063378" y="5753919"/>
            <a:ext cx="1340609"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بالواو</a:t>
            </a:r>
          </a:p>
        </p:txBody>
      </p:sp>
      <p:sp>
        <p:nvSpPr>
          <p:cNvPr id="29" name="TextBox 29"/>
          <p:cNvSpPr txBox="1"/>
          <p:nvPr/>
        </p:nvSpPr>
        <p:spPr>
          <a:xfrm>
            <a:off x="359115" y="5753919"/>
            <a:ext cx="1289455"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بالياء</a:t>
            </a:r>
          </a:p>
        </p:txBody>
      </p:sp>
      <p:sp>
        <p:nvSpPr>
          <p:cNvPr id="30" name="Rounded Rectangle 29">
            <a:extLst>
              <a:ext uri="{FF2B5EF4-FFF2-40B4-BE49-F238E27FC236}">
                <a16:creationId xmlns:a16="http://schemas.microsoft.com/office/drawing/2014/main" id="{B3F2F4FB-9704-704B-A935-23BCF6BBB97E}"/>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C321BFBF-8B99-AA44-B651-45EFA056B2C9}"/>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8">
            <a:extLst>
              <a:ext uri="{FF2B5EF4-FFF2-40B4-BE49-F238E27FC236}">
                <a16:creationId xmlns:a16="http://schemas.microsoft.com/office/drawing/2014/main" id="{6058108E-B3DA-CA45-926E-1D050DF3D381}"/>
              </a:ext>
            </a:extLst>
          </p:cNvPr>
          <p:cNvPicPr>
            <a:picLocks noChangeAspect="1"/>
          </p:cNvPicPr>
          <p:nvPr/>
        </p:nvPicPr>
        <p:blipFill rotWithShape="1">
          <a:blip r:embed="rId13"/>
          <a:srcRect b="-2817"/>
          <a:stretch/>
        </p:blipFill>
        <p:spPr>
          <a:xfrm>
            <a:off x="7318046" y="3375544"/>
            <a:ext cx="1517575" cy="4062223"/>
          </a:xfrm>
          <a:prstGeom prst="rect">
            <a:avLst/>
          </a:prstGeom>
        </p:spPr>
      </p:pic>
      <p:pic>
        <p:nvPicPr>
          <p:cNvPr id="32" name="Picture 21">
            <a:extLst>
              <a:ext uri="{FF2B5EF4-FFF2-40B4-BE49-F238E27FC236}">
                <a16:creationId xmlns:a16="http://schemas.microsoft.com/office/drawing/2014/main" id="{9AEA3C31-C3F6-D24D-AFA8-9273D50ABA78}"/>
              </a:ext>
            </a:extLst>
          </p:cNvPr>
          <p:cNvPicPr>
            <a:picLocks noChangeAspect="1"/>
          </p:cNvPicPr>
          <p:nvPr/>
        </p:nvPicPr>
        <p:blipFill>
          <a:blip r:embed="rId14"/>
          <a:srcRect/>
          <a:stretch>
            <a:fillRect/>
          </a:stretch>
        </p:blipFill>
        <p:spPr>
          <a:xfrm>
            <a:off x="7554845" y="5952689"/>
            <a:ext cx="1032735" cy="825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3" name="Group 13"/>
          <p:cNvGrpSpPr/>
          <p:nvPr/>
        </p:nvGrpSpPr>
        <p:grpSpPr>
          <a:xfrm rot="-10800000">
            <a:off x="3200400" y="1725672"/>
            <a:ext cx="5681425" cy="3246926"/>
            <a:chOff x="0" y="0"/>
            <a:chExt cx="7767089" cy="4438881"/>
          </a:xfrm>
        </p:grpSpPr>
        <p:sp>
          <p:nvSpPr>
            <p:cNvPr id="14" name="Freeform 14"/>
            <p:cNvSpPr/>
            <p:nvPr/>
          </p:nvSpPr>
          <p:spPr>
            <a:xfrm>
              <a:off x="0" y="0"/>
              <a:ext cx="7767089" cy="4438881"/>
            </a:xfrm>
            <a:custGeom>
              <a:avLst/>
              <a:gdLst/>
              <a:ahLst/>
              <a:cxnLst/>
              <a:rect l="l" t="t" r="r" b="b"/>
              <a:pathLst>
                <a:path w="7767089" h="4438881">
                  <a:moveTo>
                    <a:pt x="496570" y="0"/>
                  </a:moveTo>
                  <a:lnTo>
                    <a:pt x="496570" y="4438881"/>
                  </a:lnTo>
                  <a:lnTo>
                    <a:pt x="6020839" y="4438881"/>
                  </a:lnTo>
                  <a:lnTo>
                    <a:pt x="6020839" y="0"/>
                  </a:lnTo>
                  <a:cubicBezTo>
                    <a:pt x="6020839" y="0"/>
                    <a:pt x="496570" y="0"/>
                    <a:pt x="496570" y="0"/>
                  </a:cubicBezTo>
                  <a:close/>
                  <a:moveTo>
                    <a:pt x="6517409" y="1889991"/>
                  </a:moveTo>
                  <a:lnTo>
                    <a:pt x="6517409" y="483548"/>
                  </a:lnTo>
                  <a:cubicBezTo>
                    <a:pt x="6517409" y="222250"/>
                    <a:pt x="6295160" y="0"/>
                    <a:pt x="6020839" y="0"/>
                  </a:cubicBezTo>
                  <a:lnTo>
                    <a:pt x="6020839" y="4438881"/>
                  </a:lnTo>
                  <a:cubicBezTo>
                    <a:pt x="6295160" y="4438881"/>
                    <a:pt x="6517409" y="4216631"/>
                    <a:pt x="6517409" y="3942311"/>
                  </a:cubicBezTo>
                  <a:lnTo>
                    <a:pt x="6517409" y="2362431"/>
                  </a:lnTo>
                  <a:cubicBezTo>
                    <a:pt x="7025409" y="2377671"/>
                    <a:pt x="7529599" y="2353541"/>
                    <a:pt x="7767089" y="2396721"/>
                  </a:cubicBezTo>
                  <a:cubicBezTo>
                    <a:pt x="7363230" y="2210031"/>
                    <a:pt x="6928889" y="2074141"/>
                    <a:pt x="6517409" y="1889991"/>
                  </a:cubicBezTo>
                  <a:close/>
                  <a:moveTo>
                    <a:pt x="0" y="483548"/>
                  </a:moveTo>
                  <a:lnTo>
                    <a:pt x="0" y="3942311"/>
                  </a:lnTo>
                  <a:cubicBezTo>
                    <a:pt x="0" y="4216631"/>
                    <a:pt x="222250" y="4438881"/>
                    <a:pt x="496570" y="4438881"/>
                  </a:cubicBezTo>
                  <a:lnTo>
                    <a:pt x="496570" y="0"/>
                  </a:lnTo>
                  <a:cubicBezTo>
                    <a:pt x="222250" y="0"/>
                    <a:pt x="0" y="222250"/>
                    <a:pt x="0" y="483548"/>
                  </a:cubicBezTo>
                  <a:close/>
                </a:path>
              </a:pathLst>
            </a:custGeom>
            <a:solidFill>
              <a:srgbClr val="FFEBA5"/>
            </a:solidFill>
          </p:spPr>
        </p:sp>
      </p:grpSp>
      <p:sp>
        <p:nvSpPr>
          <p:cNvPr id="15" name="TextBox 15"/>
          <p:cNvSpPr txBox="1"/>
          <p:nvPr/>
        </p:nvSpPr>
        <p:spPr>
          <a:xfrm>
            <a:off x="4325766" y="2108943"/>
            <a:ext cx="4499825" cy="2956259"/>
          </a:xfrm>
          <a:prstGeom prst="rect">
            <a:avLst/>
          </a:prstGeom>
        </p:spPr>
        <p:txBody>
          <a:bodyPr lIns="0" tIns="0" rIns="0" bIns="0" rtlCol="0" anchor="t">
            <a:spAutoFit/>
          </a:bodyPr>
          <a:lstStyle/>
          <a:p>
            <a:pPr algn="ctr" rtl="1">
              <a:lnSpc>
                <a:spcPts val="3862"/>
              </a:lnSpc>
            </a:pPr>
            <a:r>
              <a:rPr lang="ar-SA" sz="2758" dirty="0">
                <a:solidFill>
                  <a:srgbClr val="000000"/>
                </a:solidFill>
              </a:rPr>
              <a:t>قالت الكسرة: "لقد لاحظت أن صوتي دائمًا قصير؟ ولكن هناك بعض الكلمات التي تحتاج صوتًا أقوى وأطول؛ لذلك أريد أن يكون صوتي أقوى وأطول أحيانًا؛ فماذا أفعل؟</a:t>
            </a:r>
          </a:p>
          <a:p>
            <a:pPr algn="ctr" rtl="1">
              <a:lnSpc>
                <a:spcPts val="3862"/>
              </a:lnSpc>
              <a:spcBef>
                <a:spcPct val="0"/>
              </a:spcBef>
            </a:pPr>
            <a:endParaRPr lang="ar-SA" sz="2758" dirty="0">
              <a:solidFill>
                <a:srgbClr val="000000"/>
              </a:solidFill>
            </a:endParaRPr>
          </a:p>
        </p:txBody>
      </p:sp>
      <p:sp>
        <p:nvSpPr>
          <p:cNvPr id="16" name="Rounded Rectangle 15">
            <a:extLst>
              <a:ext uri="{FF2B5EF4-FFF2-40B4-BE49-F238E27FC236}">
                <a16:creationId xmlns:a16="http://schemas.microsoft.com/office/drawing/2014/main" id="{68754668-5D40-1148-BC62-5FA22880D440}"/>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17" name="TextBox 18">
            <a:extLst>
              <a:ext uri="{FF2B5EF4-FFF2-40B4-BE49-F238E27FC236}">
                <a16:creationId xmlns:a16="http://schemas.microsoft.com/office/drawing/2014/main" id="{EF9C49B6-D670-5E4D-83CE-F55728431044}"/>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0" name="Picture 19" descr="A picture containing clipart&#10;&#10;Description automatically generated">
            <a:extLst>
              <a:ext uri="{FF2B5EF4-FFF2-40B4-BE49-F238E27FC236}">
                <a16:creationId xmlns:a16="http://schemas.microsoft.com/office/drawing/2014/main" id="{9FCFBB25-7939-9846-85AF-9DDE4E012823}"/>
              </a:ext>
            </a:extLst>
          </p:cNvPr>
          <p:cNvPicPr>
            <a:picLocks noChangeAspect="1"/>
          </p:cNvPicPr>
          <p:nvPr/>
        </p:nvPicPr>
        <p:blipFill rotWithShape="1">
          <a:blip r:embed="rId4">
            <a:extLst>
              <a:ext uri="{28A0092B-C50C-407E-A947-70E740481C1C}">
                <a14:useLocalDpi xmlns:a14="http://schemas.microsoft.com/office/drawing/2010/main" val="0"/>
              </a:ext>
            </a:extLst>
          </a:blip>
          <a:srcRect b="24495"/>
          <a:stretch/>
        </p:blipFill>
        <p:spPr>
          <a:xfrm flipH="1">
            <a:off x="653240" y="1973430"/>
            <a:ext cx="2557099" cy="5361648"/>
          </a:xfrm>
          <a:prstGeom prst="rect">
            <a:avLst/>
          </a:prstGeom>
        </p:spPr>
      </p:pic>
      <p:pic>
        <p:nvPicPr>
          <p:cNvPr id="21" name="Picture 21">
            <a:extLst>
              <a:ext uri="{FF2B5EF4-FFF2-40B4-BE49-F238E27FC236}">
                <a16:creationId xmlns:a16="http://schemas.microsoft.com/office/drawing/2014/main" id="{C03A6D35-9C12-604F-A804-C057B54BFA60}"/>
              </a:ext>
            </a:extLst>
          </p:cNvPr>
          <p:cNvPicPr>
            <a:picLocks noChangeAspect="1"/>
          </p:cNvPicPr>
          <p:nvPr/>
        </p:nvPicPr>
        <p:blipFill>
          <a:blip r:embed="rId5"/>
          <a:srcRect/>
          <a:stretch>
            <a:fillRect/>
          </a:stretch>
        </p:blipFill>
        <p:spPr>
          <a:xfrm>
            <a:off x="1208625" y="6215559"/>
            <a:ext cx="1287769" cy="1029517"/>
          </a:xfrm>
          <a:prstGeom prst="rect">
            <a:avLst/>
          </a:prstGeom>
        </p:spPr>
      </p:pic>
      <p:sp>
        <p:nvSpPr>
          <p:cNvPr id="22" name="TextBox 31">
            <a:extLst>
              <a:ext uri="{FF2B5EF4-FFF2-40B4-BE49-F238E27FC236}">
                <a16:creationId xmlns:a16="http://schemas.microsoft.com/office/drawing/2014/main" id="{E9E76BEF-06C2-B44E-B5C6-A697667F61F3}"/>
              </a:ext>
            </a:extLst>
          </p:cNvPr>
          <p:cNvSpPr txBox="1"/>
          <p:nvPr/>
        </p:nvSpPr>
        <p:spPr>
          <a:xfrm>
            <a:off x="1285429" y="4921280"/>
            <a:ext cx="1222964" cy="535339"/>
          </a:xfrm>
          <a:prstGeom prst="rect">
            <a:avLst/>
          </a:prstGeom>
        </p:spPr>
        <p:txBody>
          <a:bodyPr wrap="square" lIns="0" tIns="0" rIns="0" bIns="0" rtlCol="0" anchor="t">
            <a:spAutoFit/>
          </a:bodyPr>
          <a:lstStyle/>
          <a:p>
            <a:pPr algn="ctr" rtl="1">
              <a:lnSpc>
                <a:spcPts val="3850"/>
              </a:lnSpc>
            </a:pPr>
            <a:r>
              <a:rPr lang="ar-SA" sz="5490" dirty="0">
                <a:solidFill>
                  <a:srgbClr val="000000"/>
                </a:solidFill>
              </a:rPr>
              <a:t>كسرة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1056292"/>
            <a:chOff x="0" y="0"/>
            <a:chExt cx="4708181" cy="602902"/>
          </a:xfrm>
          <a:solidFill>
            <a:schemeClr val="tx2">
              <a:lumMod val="20000"/>
              <a:lumOff val="80000"/>
            </a:schemeClr>
          </a:solidFill>
        </p:grpSpPr>
        <p:sp>
          <p:nvSpPr>
            <p:cNvPr id="6" name="Freeform 6"/>
            <p:cNvSpPr/>
            <p:nvPr/>
          </p:nvSpPr>
          <p:spPr>
            <a:xfrm>
              <a:off x="92710" y="106680"/>
              <a:ext cx="4604041" cy="483522"/>
            </a:xfrm>
            <a:custGeom>
              <a:avLst/>
              <a:gdLst/>
              <a:ahLst/>
              <a:cxnLst/>
              <a:rect l="l" t="t" r="r" b="b"/>
              <a:pathLst>
                <a:path w="4604041" h="483522">
                  <a:moveTo>
                    <a:pt x="4577371" y="294292"/>
                  </a:moveTo>
                  <a:cubicBezTo>
                    <a:pt x="4577371" y="381922"/>
                    <a:pt x="4501171" y="453042"/>
                    <a:pt x="4419891" y="453042"/>
                  </a:cubicBezTo>
                  <a:lnTo>
                    <a:pt x="66040" y="453042"/>
                  </a:lnTo>
                  <a:cubicBezTo>
                    <a:pt x="43180" y="453042"/>
                    <a:pt x="20320" y="447962"/>
                    <a:pt x="0" y="439072"/>
                  </a:cubicBezTo>
                  <a:cubicBezTo>
                    <a:pt x="26670" y="467012"/>
                    <a:pt x="63500" y="483522"/>
                    <a:pt x="123471" y="483522"/>
                  </a:cubicBezTo>
                  <a:lnTo>
                    <a:pt x="4457991" y="483522"/>
                  </a:lnTo>
                  <a:cubicBezTo>
                    <a:pt x="4538002" y="483522"/>
                    <a:pt x="4604041" y="417482"/>
                    <a:pt x="4604041" y="337472"/>
                  </a:cubicBezTo>
                  <a:lnTo>
                    <a:pt x="4604041" y="95250"/>
                  </a:lnTo>
                  <a:cubicBezTo>
                    <a:pt x="4604041" y="58420"/>
                    <a:pt x="4590071" y="25400"/>
                    <a:pt x="4568481" y="0"/>
                  </a:cubicBezTo>
                  <a:cubicBezTo>
                    <a:pt x="4574831" y="16510"/>
                    <a:pt x="4577371" y="34290"/>
                    <a:pt x="4577371" y="52070"/>
                  </a:cubicBezTo>
                  <a:lnTo>
                    <a:pt x="4577371" y="294292"/>
                  </a:lnTo>
                  <a:lnTo>
                    <a:pt x="4577371" y="294292"/>
                  </a:lnTo>
                  <a:close/>
                </a:path>
              </a:pathLst>
            </a:custGeom>
            <a:grpFill/>
            <a:ln w="76200">
              <a:solidFill>
                <a:schemeClr val="accent1"/>
              </a:solidFill>
            </a:ln>
          </p:spPr>
        </p:sp>
        <p:sp>
          <p:nvSpPr>
            <p:cNvPr id="7" name="Freeform 7"/>
            <p:cNvSpPr/>
            <p:nvPr/>
          </p:nvSpPr>
          <p:spPr>
            <a:xfrm>
              <a:off x="12700" y="12700"/>
              <a:ext cx="4643412" cy="534322"/>
            </a:xfrm>
            <a:custGeom>
              <a:avLst/>
              <a:gdLst/>
              <a:ahLst/>
              <a:cxnLst/>
              <a:rect l="l" t="t" r="r" b="b"/>
              <a:pathLst>
                <a:path w="4643412" h="534322">
                  <a:moveTo>
                    <a:pt x="146050" y="534322"/>
                  </a:moveTo>
                  <a:lnTo>
                    <a:pt x="4497362" y="534322"/>
                  </a:lnTo>
                  <a:cubicBezTo>
                    <a:pt x="4577371" y="534322"/>
                    <a:pt x="4643412" y="468282"/>
                    <a:pt x="4643412" y="388272"/>
                  </a:cubicBezTo>
                  <a:lnTo>
                    <a:pt x="4643412" y="146050"/>
                  </a:lnTo>
                  <a:cubicBezTo>
                    <a:pt x="4643412" y="66040"/>
                    <a:pt x="4577371" y="0"/>
                    <a:pt x="4497362" y="0"/>
                  </a:cubicBezTo>
                  <a:lnTo>
                    <a:pt x="146050" y="0"/>
                  </a:lnTo>
                  <a:cubicBezTo>
                    <a:pt x="66040" y="0"/>
                    <a:pt x="0" y="66040"/>
                    <a:pt x="0" y="146050"/>
                  </a:cubicBezTo>
                  <a:lnTo>
                    <a:pt x="0" y="388272"/>
                  </a:lnTo>
                  <a:cubicBezTo>
                    <a:pt x="0" y="469552"/>
                    <a:pt x="66040" y="534322"/>
                    <a:pt x="146050" y="534322"/>
                  </a:cubicBezTo>
                  <a:close/>
                </a:path>
              </a:pathLst>
            </a:custGeom>
            <a:grpFill/>
            <a:ln w="76200">
              <a:solidFill>
                <a:schemeClr val="accent1"/>
              </a:solidFill>
            </a:ln>
          </p:spPr>
        </p:sp>
        <p:sp>
          <p:nvSpPr>
            <p:cNvPr id="8" name="Freeform 8"/>
            <p:cNvSpPr/>
            <p:nvPr/>
          </p:nvSpPr>
          <p:spPr>
            <a:xfrm>
              <a:off x="0" y="0"/>
              <a:ext cx="4708182" cy="602902"/>
            </a:xfrm>
            <a:custGeom>
              <a:avLst/>
              <a:gdLst/>
              <a:ahLst/>
              <a:cxnLst/>
              <a:rect l="l" t="t" r="r" b="b"/>
              <a:pathLst>
                <a:path w="4708182" h="602902">
                  <a:moveTo>
                    <a:pt x="4644682" y="74930"/>
                  </a:moveTo>
                  <a:cubicBezTo>
                    <a:pt x="4616741" y="30480"/>
                    <a:pt x="4567212" y="0"/>
                    <a:pt x="4510062" y="0"/>
                  </a:cubicBezTo>
                  <a:lnTo>
                    <a:pt x="158750" y="0"/>
                  </a:lnTo>
                  <a:cubicBezTo>
                    <a:pt x="71120" y="0"/>
                    <a:pt x="0" y="71120"/>
                    <a:pt x="0" y="158750"/>
                  </a:cubicBezTo>
                  <a:lnTo>
                    <a:pt x="0" y="400972"/>
                  </a:lnTo>
                  <a:cubicBezTo>
                    <a:pt x="0" y="453042"/>
                    <a:pt x="25400" y="498762"/>
                    <a:pt x="63500" y="527972"/>
                  </a:cubicBezTo>
                  <a:cubicBezTo>
                    <a:pt x="91440" y="572422"/>
                    <a:pt x="140970" y="602902"/>
                    <a:pt x="220468" y="602902"/>
                  </a:cubicBezTo>
                  <a:lnTo>
                    <a:pt x="4549432" y="602902"/>
                  </a:lnTo>
                  <a:cubicBezTo>
                    <a:pt x="4637062" y="602902"/>
                    <a:pt x="4708182" y="531782"/>
                    <a:pt x="4708182" y="444152"/>
                  </a:cubicBezTo>
                  <a:lnTo>
                    <a:pt x="4708182" y="201930"/>
                  </a:lnTo>
                  <a:cubicBezTo>
                    <a:pt x="4708181" y="149860"/>
                    <a:pt x="4682781" y="104140"/>
                    <a:pt x="4644682" y="74930"/>
                  </a:cubicBezTo>
                  <a:close/>
                  <a:moveTo>
                    <a:pt x="12700" y="400972"/>
                  </a:moveTo>
                  <a:lnTo>
                    <a:pt x="12700" y="158750"/>
                  </a:lnTo>
                  <a:cubicBezTo>
                    <a:pt x="12700" y="78740"/>
                    <a:pt x="78740" y="12700"/>
                    <a:pt x="158750" y="12700"/>
                  </a:cubicBezTo>
                  <a:lnTo>
                    <a:pt x="4510062" y="12700"/>
                  </a:lnTo>
                  <a:cubicBezTo>
                    <a:pt x="4590071" y="12700"/>
                    <a:pt x="4656112" y="78740"/>
                    <a:pt x="4656112" y="158750"/>
                  </a:cubicBezTo>
                  <a:lnTo>
                    <a:pt x="4656112" y="400972"/>
                  </a:lnTo>
                  <a:cubicBezTo>
                    <a:pt x="4656112" y="480982"/>
                    <a:pt x="4590071" y="547022"/>
                    <a:pt x="4510062" y="547022"/>
                  </a:cubicBezTo>
                  <a:lnTo>
                    <a:pt x="158750" y="547022"/>
                  </a:lnTo>
                  <a:cubicBezTo>
                    <a:pt x="78740" y="547022"/>
                    <a:pt x="12700" y="482252"/>
                    <a:pt x="12700" y="400972"/>
                  </a:cubicBezTo>
                  <a:close/>
                  <a:moveTo>
                    <a:pt x="4696751" y="444152"/>
                  </a:moveTo>
                  <a:cubicBezTo>
                    <a:pt x="4696751" y="524162"/>
                    <a:pt x="4629441" y="590202"/>
                    <a:pt x="4549431" y="590202"/>
                  </a:cubicBezTo>
                  <a:lnTo>
                    <a:pt x="220468" y="590202"/>
                  </a:lnTo>
                  <a:cubicBezTo>
                    <a:pt x="157480" y="590202"/>
                    <a:pt x="120650" y="573692"/>
                    <a:pt x="93980" y="545752"/>
                  </a:cubicBezTo>
                  <a:cubicBezTo>
                    <a:pt x="114300" y="554642"/>
                    <a:pt x="135890" y="559722"/>
                    <a:pt x="160020" y="559722"/>
                  </a:cubicBezTo>
                  <a:lnTo>
                    <a:pt x="4511332" y="559722"/>
                  </a:lnTo>
                  <a:cubicBezTo>
                    <a:pt x="4598962" y="559722"/>
                    <a:pt x="4670082" y="488602"/>
                    <a:pt x="4670082" y="400972"/>
                  </a:cubicBezTo>
                  <a:lnTo>
                    <a:pt x="4670082" y="158750"/>
                  </a:lnTo>
                  <a:cubicBezTo>
                    <a:pt x="4670082" y="140970"/>
                    <a:pt x="4666271" y="123190"/>
                    <a:pt x="4661191" y="106680"/>
                  </a:cubicBezTo>
                  <a:cubicBezTo>
                    <a:pt x="4682782" y="132080"/>
                    <a:pt x="4696751" y="165100"/>
                    <a:pt x="4696751" y="201930"/>
                  </a:cubicBezTo>
                  <a:lnTo>
                    <a:pt x="4696751" y="444152"/>
                  </a:lnTo>
                  <a:cubicBezTo>
                    <a:pt x="4696751" y="444152"/>
                    <a:pt x="4696751" y="444152"/>
                    <a:pt x="4696751" y="444152"/>
                  </a:cubicBezTo>
                  <a:close/>
                </a:path>
              </a:pathLst>
            </a:custGeom>
            <a:grpFill/>
            <a:ln w="76200">
              <a:solidFill>
                <a:schemeClr val="accent1"/>
              </a:solidFill>
            </a:ln>
          </p:spPr>
        </p:sp>
      </p:grpSp>
      <p:pic>
        <p:nvPicPr>
          <p:cNvPr id="9" name="Picture 9"/>
          <p:cNvPicPr>
            <a:picLocks noChangeAspect="1"/>
          </p:cNvPicPr>
          <p:nvPr/>
        </p:nvPicPr>
        <p:blipFill>
          <a:blip r:embed="rId3"/>
          <a:srcRect/>
          <a:stretch>
            <a:fillRect/>
          </a:stretch>
        </p:blipFill>
        <p:spPr>
          <a:xfrm>
            <a:off x="9059484" y="6561873"/>
            <a:ext cx="694116" cy="675139"/>
          </a:xfrm>
          <a:prstGeom prst="rect">
            <a:avLst/>
          </a:prstGeom>
        </p:spPr>
      </p:pic>
      <p:pic>
        <p:nvPicPr>
          <p:cNvPr id="13" name="Picture 13"/>
          <p:cNvPicPr>
            <a:picLocks noChangeAspect="1"/>
          </p:cNvPicPr>
          <p:nvPr/>
        </p:nvPicPr>
        <p:blipFill>
          <a:blip r:embed="rId4"/>
          <a:srcRect/>
          <a:stretch>
            <a:fillRect/>
          </a:stretch>
        </p:blipFill>
        <p:spPr>
          <a:xfrm>
            <a:off x="5904687" y="2591003"/>
            <a:ext cx="1411347" cy="4595974"/>
          </a:xfrm>
          <a:prstGeom prst="rect">
            <a:avLst/>
          </a:prstGeom>
        </p:spPr>
      </p:pic>
      <p:pic>
        <p:nvPicPr>
          <p:cNvPr id="14" name="Picture 14"/>
          <p:cNvPicPr>
            <a:picLocks noChangeAspect="1"/>
          </p:cNvPicPr>
          <p:nvPr/>
        </p:nvPicPr>
        <p:blipFill>
          <a:blip r:embed="rId5"/>
          <a:srcRect/>
          <a:stretch>
            <a:fillRect/>
          </a:stretch>
        </p:blipFill>
        <p:spPr>
          <a:xfrm>
            <a:off x="2391100" y="2673316"/>
            <a:ext cx="1641029" cy="4563696"/>
          </a:xfrm>
          <a:prstGeom prst="rect">
            <a:avLst/>
          </a:prstGeom>
        </p:spPr>
      </p:pic>
      <p:pic>
        <p:nvPicPr>
          <p:cNvPr id="15" name="Picture 15"/>
          <p:cNvPicPr>
            <a:picLocks noChangeAspect="1"/>
          </p:cNvPicPr>
          <p:nvPr/>
        </p:nvPicPr>
        <p:blipFill>
          <a:blip r:embed="rId6"/>
          <a:srcRect/>
          <a:stretch>
            <a:fillRect/>
          </a:stretch>
        </p:blipFill>
        <p:spPr>
          <a:xfrm>
            <a:off x="4032129" y="2540968"/>
            <a:ext cx="1792585" cy="4646009"/>
          </a:xfrm>
          <a:prstGeom prst="rect">
            <a:avLst/>
          </a:prstGeom>
        </p:spPr>
      </p:pic>
      <p:pic>
        <p:nvPicPr>
          <p:cNvPr id="16" name="Picture 16"/>
          <p:cNvPicPr>
            <a:picLocks noChangeAspect="1"/>
          </p:cNvPicPr>
          <p:nvPr/>
        </p:nvPicPr>
        <p:blipFill>
          <a:blip r:embed="rId7"/>
          <a:srcRect/>
          <a:stretch>
            <a:fillRect/>
          </a:stretch>
        </p:blipFill>
        <p:spPr>
          <a:xfrm rot="-10800000">
            <a:off x="5726116" y="5349459"/>
            <a:ext cx="1768488" cy="1746616"/>
          </a:xfrm>
          <a:prstGeom prst="rect">
            <a:avLst/>
          </a:prstGeom>
        </p:spPr>
      </p:pic>
      <p:pic>
        <p:nvPicPr>
          <p:cNvPr id="17" name="Picture 17"/>
          <p:cNvPicPr>
            <a:picLocks noChangeAspect="1"/>
          </p:cNvPicPr>
          <p:nvPr/>
        </p:nvPicPr>
        <p:blipFill>
          <a:blip r:embed="rId8"/>
          <a:srcRect/>
          <a:stretch>
            <a:fillRect/>
          </a:stretch>
        </p:blipFill>
        <p:spPr>
          <a:xfrm rot="-10800000">
            <a:off x="3957628" y="5349459"/>
            <a:ext cx="1768488" cy="1746616"/>
          </a:xfrm>
          <a:prstGeom prst="rect">
            <a:avLst/>
          </a:prstGeom>
        </p:spPr>
      </p:pic>
      <p:pic>
        <p:nvPicPr>
          <p:cNvPr id="18" name="Picture 18"/>
          <p:cNvPicPr>
            <a:picLocks noChangeAspect="1"/>
          </p:cNvPicPr>
          <p:nvPr/>
        </p:nvPicPr>
        <p:blipFill>
          <a:blip r:embed="rId7"/>
          <a:srcRect/>
          <a:stretch>
            <a:fillRect/>
          </a:stretch>
        </p:blipFill>
        <p:spPr>
          <a:xfrm rot="-10800000">
            <a:off x="2189140" y="5349459"/>
            <a:ext cx="1768488" cy="1746616"/>
          </a:xfrm>
          <a:prstGeom prst="rect">
            <a:avLst/>
          </a:prstGeom>
        </p:spPr>
      </p:pic>
      <p:pic>
        <p:nvPicPr>
          <p:cNvPr id="19" name="Picture 19"/>
          <p:cNvPicPr>
            <a:picLocks noChangeAspect="1"/>
          </p:cNvPicPr>
          <p:nvPr/>
        </p:nvPicPr>
        <p:blipFill>
          <a:blip r:embed="rId9"/>
          <a:srcRect/>
          <a:stretch>
            <a:fillRect/>
          </a:stretch>
        </p:blipFill>
        <p:spPr>
          <a:xfrm>
            <a:off x="5824714" y="3113099"/>
            <a:ext cx="1808936" cy="2558955"/>
          </a:xfrm>
          <a:prstGeom prst="rect">
            <a:avLst/>
          </a:prstGeom>
        </p:spPr>
      </p:pic>
      <p:pic>
        <p:nvPicPr>
          <p:cNvPr id="20" name="Picture 20"/>
          <p:cNvPicPr>
            <a:picLocks noChangeAspect="1"/>
          </p:cNvPicPr>
          <p:nvPr/>
        </p:nvPicPr>
        <p:blipFill>
          <a:blip r:embed="rId10"/>
          <a:srcRect/>
          <a:stretch>
            <a:fillRect/>
          </a:stretch>
        </p:blipFill>
        <p:spPr>
          <a:xfrm>
            <a:off x="4192525" y="3372636"/>
            <a:ext cx="1471793" cy="2082026"/>
          </a:xfrm>
          <a:prstGeom prst="rect">
            <a:avLst/>
          </a:prstGeom>
        </p:spPr>
      </p:pic>
      <p:pic>
        <p:nvPicPr>
          <p:cNvPr id="21" name="Picture 21"/>
          <p:cNvPicPr>
            <a:picLocks noChangeAspect="1"/>
          </p:cNvPicPr>
          <p:nvPr/>
        </p:nvPicPr>
        <p:blipFill>
          <a:blip r:embed="rId11"/>
          <a:srcRect/>
          <a:stretch>
            <a:fillRect/>
          </a:stretch>
        </p:blipFill>
        <p:spPr>
          <a:xfrm>
            <a:off x="2467304" y="3482359"/>
            <a:ext cx="1433174" cy="2027395"/>
          </a:xfrm>
          <a:prstGeom prst="rect">
            <a:avLst/>
          </a:prstGeom>
        </p:spPr>
      </p:pic>
      <p:sp>
        <p:nvSpPr>
          <p:cNvPr id="22" name="TextBox 22"/>
          <p:cNvSpPr txBox="1"/>
          <p:nvPr/>
        </p:nvSpPr>
        <p:spPr>
          <a:xfrm>
            <a:off x="1544176" y="1305420"/>
            <a:ext cx="6665249" cy="897682"/>
          </a:xfrm>
          <a:prstGeom prst="rect">
            <a:avLst/>
          </a:prstGeom>
        </p:spPr>
        <p:txBody>
          <a:bodyPr lIns="0" tIns="0" rIns="0" bIns="0" rtlCol="0" anchor="t">
            <a:spAutoFit/>
          </a:bodyPr>
          <a:lstStyle/>
          <a:p>
            <a:pPr algn="ctr" rtl="1">
              <a:lnSpc>
                <a:spcPts val="3531"/>
              </a:lnSpc>
            </a:pPr>
            <a:r>
              <a:rPr lang="ar-SA" sz="2758" dirty="0">
                <a:solidFill>
                  <a:srgbClr val="000000"/>
                </a:solidFill>
              </a:rPr>
              <a:t>أخذت عائلة الممدود تفكر كيف يمكنها مساعدة الكسرة في حل هذه المشكلة.</a:t>
            </a:r>
          </a:p>
        </p:txBody>
      </p:sp>
      <p:sp>
        <p:nvSpPr>
          <p:cNvPr id="25" name="TextBox 25"/>
          <p:cNvSpPr txBox="1"/>
          <p:nvPr/>
        </p:nvSpPr>
        <p:spPr>
          <a:xfrm>
            <a:off x="5864046" y="5703884"/>
            <a:ext cx="1492628"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بالألف</a:t>
            </a:r>
          </a:p>
        </p:txBody>
      </p:sp>
      <p:sp>
        <p:nvSpPr>
          <p:cNvPr id="26" name="TextBox 26"/>
          <p:cNvSpPr txBox="1"/>
          <p:nvPr/>
        </p:nvSpPr>
        <p:spPr>
          <a:xfrm>
            <a:off x="4171567" y="5703884"/>
            <a:ext cx="1340609"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بالواو</a:t>
            </a:r>
          </a:p>
        </p:txBody>
      </p:sp>
      <p:sp>
        <p:nvSpPr>
          <p:cNvPr id="27" name="TextBox 27"/>
          <p:cNvSpPr txBox="1"/>
          <p:nvPr/>
        </p:nvSpPr>
        <p:spPr>
          <a:xfrm>
            <a:off x="2467304" y="5703884"/>
            <a:ext cx="1289455" cy="492443"/>
          </a:xfrm>
          <a:prstGeom prst="rect">
            <a:avLst/>
          </a:prstGeom>
        </p:spPr>
        <p:txBody>
          <a:bodyPr lIns="0" tIns="0" rIns="0" bIns="0" rtlCol="0" anchor="t">
            <a:spAutoFit/>
          </a:bodyPr>
          <a:lstStyle/>
          <a:p>
            <a:pPr algn="ctr" rtl="1">
              <a:lnSpc>
                <a:spcPts val="4246"/>
              </a:lnSpc>
            </a:pPr>
            <a:r>
              <a:rPr lang="ar-SA" sz="3033">
                <a:solidFill>
                  <a:srgbClr val="FFFFFF"/>
                </a:solidFill>
              </a:rPr>
              <a:t>المد بالياء</a:t>
            </a:r>
          </a:p>
        </p:txBody>
      </p:sp>
      <p:sp>
        <p:nvSpPr>
          <p:cNvPr id="30" name="Rounded Rectangle 29">
            <a:extLst>
              <a:ext uri="{FF2B5EF4-FFF2-40B4-BE49-F238E27FC236}">
                <a16:creationId xmlns:a16="http://schemas.microsoft.com/office/drawing/2014/main" id="{50461CDD-7569-E549-9886-EDE6E83B5046}"/>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1" name="TextBox 18">
            <a:extLst>
              <a:ext uri="{FF2B5EF4-FFF2-40B4-BE49-F238E27FC236}">
                <a16:creationId xmlns:a16="http://schemas.microsoft.com/office/drawing/2014/main" id="{E9B2D740-3214-6B49-8778-67C667D6C9AE}"/>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6"/>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5029173" y="1210736"/>
            <a:ext cx="4624734" cy="768668"/>
            <a:chOff x="0" y="0"/>
            <a:chExt cx="2639668" cy="438734"/>
          </a:xfrm>
          <a:solidFill>
            <a:schemeClr val="tx2">
              <a:lumMod val="20000"/>
              <a:lumOff val="80000"/>
            </a:schemeClr>
          </a:solidFill>
        </p:grpSpPr>
        <p:sp>
          <p:nvSpPr>
            <p:cNvPr id="6" name="Freeform 6"/>
            <p:cNvSpPr/>
            <p:nvPr/>
          </p:nvSpPr>
          <p:spPr>
            <a:xfrm>
              <a:off x="92710" y="106680"/>
              <a:ext cx="2535528" cy="319354"/>
            </a:xfrm>
            <a:custGeom>
              <a:avLst/>
              <a:gdLst/>
              <a:ahLst/>
              <a:cxnLst/>
              <a:rect l="l" t="t" r="r" b="b"/>
              <a:pathLst>
                <a:path w="2535528" h="319354">
                  <a:moveTo>
                    <a:pt x="2508858" y="130124"/>
                  </a:moveTo>
                  <a:cubicBezTo>
                    <a:pt x="2508858" y="217754"/>
                    <a:pt x="2432658" y="288874"/>
                    <a:pt x="2351378" y="288874"/>
                  </a:cubicBezTo>
                  <a:lnTo>
                    <a:pt x="66040" y="288874"/>
                  </a:lnTo>
                  <a:cubicBezTo>
                    <a:pt x="43180" y="288874"/>
                    <a:pt x="20320" y="283794"/>
                    <a:pt x="0" y="274904"/>
                  </a:cubicBezTo>
                  <a:cubicBezTo>
                    <a:pt x="26670" y="302844"/>
                    <a:pt x="63500" y="319354"/>
                    <a:pt x="110288" y="319354"/>
                  </a:cubicBezTo>
                  <a:lnTo>
                    <a:pt x="2389478" y="319354"/>
                  </a:lnTo>
                  <a:cubicBezTo>
                    <a:pt x="2469488" y="319354"/>
                    <a:pt x="2535528" y="253314"/>
                    <a:pt x="2535528" y="173304"/>
                  </a:cubicBezTo>
                  <a:lnTo>
                    <a:pt x="2535528" y="95250"/>
                  </a:lnTo>
                  <a:cubicBezTo>
                    <a:pt x="2535528" y="58420"/>
                    <a:pt x="2521558" y="25400"/>
                    <a:pt x="2499968" y="0"/>
                  </a:cubicBezTo>
                  <a:cubicBezTo>
                    <a:pt x="2506318" y="16510"/>
                    <a:pt x="2508858" y="34290"/>
                    <a:pt x="2508858" y="52070"/>
                  </a:cubicBezTo>
                  <a:lnTo>
                    <a:pt x="2508858" y="130124"/>
                  </a:lnTo>
                  <a:lnTo>
                    <a:pt x="2508858" y="130124"/>
                  </a:lnTo>
                  <a:close/>
                </a:path>
              </a:pathLst>
            </a:custGeom>
            <a:grpFill/>
            <a:ln w="76200">
              <a:solidFill>
                <a:schemeClr val="accent1"/>
              </a:solidFill>
            </a:ln>
          </p:spPr>
        </p:sp>
        <p:sp>
          <p:nvSpPr>
            <p:cNvPr id="7" name="Freeform 7"/>
            <p:cNvSpPr/>
            <p:nvPr/>
          </p:nvSpPr>
          <p:spPr>
            <a:xfrm>
              <a:off x="12700" y="12700"/>
              <a:ext cx="2574898" cy="370154"/>
            </a:xfrm>
            <a:custGeom>
              <a:avLst/>
              <a:gdLst/>
              <a:ahLst/>
              <a:cxnLst/>
              <a:rect l="l" t="t" r="r" b="b"/>
              <a:pathLst>
                <a:path w="2574898" h="370154">
                  <a:moveTo>
                    <a:pt x="146050" y="370154"/>
                  </a:moveTo>
                  <a:lnTo>
                    <a:pt x="2428848" y="370154"/>
                  </a:lnTo>
                  <a:cubicBezTo>
                    <a:pt x="2508858" y="370154"/>
                    <a:pt x="2574898" y="304114"/>
                    <a:pt x="2574898" y="224104"/>
                  </a:cubicBezTo>
                  <a:lnTo>
                    <a:pt x="2574898" y="146050"/>
                  </a:lnTo>
                  <a:cubicBezTo>
                    <a:pt x="2574898" y="66040"/>
                    <a:pt x="2508858" y="0"/>
                    <a:pt x="2428848"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2639668" cy="438734"/>
            </a:xfrm>
            <a:custGeom>
              <a:avLst/>
              <a:gdLst/>
              <a:ahLst/>
              <a:cxnLst/>
              <a:rect l="l" t="t" r="r" b="b"/>
              <a:pathLst>
                <a:path w="2639668" h="438734">
                  <a:moveTo>
                    <a:pt x="2576168" y="74930"/>
                  </a:moveTo>
                  <a:cubicBezTo>
                    <a:pt x="2548228" y="30480"/>
                    <a:pt x="2498698" y="0"/>
                    <a:pt x="2441548" y="0"/>
                  </a:cubicBezTo>
                  <a:lnTo>
                    <a:pt x="158750" y="0"/>
                  </a:lnTo>
                  <a:cubicBezTo>
                    <a:pt x="71120" y="0"/>
                    <a:pt x="0" y="71120"/>
                    <a:pt x="0" y="158750"/>
                  </a:cubicBezTo>
                  <a:lnTo>
                    <a:pt x="0" y="236804"/>
                  </a:lnTo>
                  <a:cubicBezTo>
                    <a:pt x="0" y="288874"/>
                    <a:pt x="25400" y="334594"/>
                    <a:pt x="63500" y="363804"/>
                  </a:cubicBezTo>
                  <a:cubicBezTo>
                    <a:pt x="91440" y="408254"/>
                    <a:pt x="140970" y="438734"/>
                    <a:pt x="205227" y="438734"/>
                  </a:cubicBezTo>
                  <a:lnTo>
                    <a:pt x="2480918" y="438734"/>
                  </a:lnTo>
                  <a:cubicBezTo>
                    <a:pt x="2568548" y="438734"/>
                    <a:pt x="2639668" y="367614"/>
                    <a:pt x="2639668" y="279984"/>
                  </a:cubicBezTo>
                  <a:lnTo>
                    <a:pt x="2639668" y="201930"/>
                  </a:lnTo>
                  <a:cubicBezTo>
                    <a:pt x="2639668" y="149860"/>
                    <a:pt x="2614268" y="104140"/>
                    <a:pt x="2576168" y="74930"/>
                  </a:cubicBezTo>
                  <a:close/>
                  <a:moveTo>
                    <a:pt x="12700" y="236804"/>
                  </a:moveTo>
                  <a:lnTo>
                    <a:pt x="12700" y="158750"/>
                  </a:lnTo>
                  <a:cubicBezTo>
                    <a:pt x="12700" y="78740"/>
                    <a:pt x="78740" y="12700"/>
                    <a:pt x="158750" y="12700"/>
                  </a:cubicBezTo>
                  <a:lnTo>
                    <a:pt x="2441548" y="12700"/>
                  </a:lnTo>
                  <a:cubicBezTo>
                    <a:pt x="2521558" y="12700"/>
                    <a:pt x="2587598" y="78740"/>
                    <a:pt x="2587598" y="158750"/>
                  </a:cubicBezTo>
                  <a:lnTo>
                    <a:pt x="2587598" y="236804"/>
                  </a:lnTo>
                  <a:cubicBezTo>
                    <a:pt x="2587598" y="316814"/>
                    <a:pt x="2521558" y="382854"/>
                    <a:pt x="2441548" y="382854"/>
                  </a:cubicBezTo>
                  <a:lnTo>
                    <a:pt x="158750" y="382854"/>
                  </a:lnTo>
                  <a:cubicBezTo>
                    <a:pt x="78740" y="382854"/>
                    <a:pt x="12700" y="318084"/>
                    <a:pt x="12700" y="236804"/>
                  </a:cubicBezTo>
                  <a:close/>
                  <a:moveTo>
                    <a:pt x="2628238" y="279984"/>
                  </a:moveTo>
                  <a:cubicBezTo>
                    <a:pt x="2628238" y="359994"/>
                    <a:pt x="2560928" y="426034"/>
                    <a:pt x="2480918" y="426034"/>
                  </a:cubicBezTo>
                  <a:lnTo>
                    <a:pt x="205227" y="426034"/>
                  </a:lnTo>
                  <a:cubicBezTo>
                    <a:pt x="157480" y="426034"/>
                    <a:pt x="120650" y="409524"/>
                    <a:pt x="93980" y="381584"/>
                  </a:cubicBezTo>
                  <a:cubicBezTo>
                    <a:pt x="114300" y="390474"/>
                    <a:pt x="135890" y="395554"/>
                    <a:pt x="160020" y="395554"/>
                  </a:cubicBezTo>
                  <a:lnTo>
                    <a:pt x="2442818" y="395554"/>
                  </a:lnTo>
                  <a:cubicBezTo>
                    <a:pt x="2530448" y="395554"/>
                    <a:pt x="2601568" y="324434"/>
                    <a:pt x="2601568" y="236804"/>
                  </a:cubicBezTo>
                  <a:lnTo>
                    <a:pt x="2601568" y="158750"/>
                  </a:lnTo>
                  <a:cubicBezTo>
                    <a:pt x="2601568" y="140970"/>
                    <a:pt x="2597758" y="123190"/>
                    <a:pt x="2592678" y="106680"/>
                  </a:cubicBezTo>
                  <a:cubicBezTo>
                    <a:pt x="2614268" y="132080"/>
                    <a:pt x="2628238" y="165100"/>
                    <a:pt x="2628238" y="201930"/>
                  </a:cubicBezTo>
                  <a:lnTo>
                    <a:pt x="2628238" y="279984"/>
                  </a:lnTo>
                  <a:cubicBezTo>
                    <a:pt x="2628238" y="279984"/>
                    <a:pt x="2628238" y="279984"/>
                    <a:pt x="2628238" y="279984"/>
                  </a:cubicBezTo>
                  <a:close/>
                </a:path>
              </a:pathLst>
            </a:custGeom>
            <a:grpFill/>
            <a:ln w="76200">
              <a:solidFill>
                <a:schemeClr val="accent1"/>
              </a:solidFill>
            </a:ln>
          </p:spPr>
        </p:sp>
      </p:grpSp>
      <p:pic>
        <p:nvPicPr>
          <p:cNvPr id="9" name="Picture 9"/>
          <p:cNvPicPr>
            <a:picLocks noChangeAspect="1"/>
          </p:cNvPicPr>
          <p:nvPr/>
        </p:nvPicPr>
        <p:blipFill>
          <a:blip r:embed="rId7"/>
          <a:srcRect/>
          <a:stretch>
            <a:fillRect/>
          </a:stretch>
        </p:blipFill>
        <p:spPr>
          <a:xfrm>
            <a:off x="9059484" y="6561873"/>
            <a:ext cx="694116" cy="675139"/>
          </a:xfrm>
          <a:prstGeom prst="rect">
            <a:avLst/>
          </a:prstGeom>
        </p:spPr>
      </p:pic>
      <p:grpSp>
        <p:nvGrpSpPr>
          <p:cNvPr id="16" name="Group 16"/>
          <p:cNvGrpSpPr/>
          <p:nvPr/>
        </p:nvGrpSpPr>
        <p:grpSpPr>
          <a:xfrm>
            <a:off x="3458603" y="4591880"/>
            <a:ext cx="6195304" cy="1238454"/>
            <a:chOff x="0" y="0"/>
            <a:chExt cx="3376360" cy="706875"/>
          </a:xfrm>
          <a:solidFill>
            <a:schemeClr val="tx2">
              <a:lumMod val="20000"/>
              <a:lumOff val="80000"/>
            </a:schemeClr>
          </a:solidFill>
        </p:grpSpPr>
        <p:sp>
          <p:nvSpPr>
            <p:cNvPr id="17" name="Freeform 17"/>
            <p:cNvSpPr/>
            <p:nvPr/>
          </p:nvSpPr>
          <p:spPr>
            <a:xfrm>
              <a:off x="92710" y="106680"/>
              <a:ext cx="3272220" cy="587495"/>
            </a:xfrm>
            <a:custGeom>
              <a:avLst/>
              <a:gdLst/>
              <a:ahLst/>
              <a:cxnLst/>
              <a:rect l="l" t="t" r="r" b="b"/>
              <a:pathLst>
                <a:path w="3272220" h="587495">
                  <a:moveTo>
                    <a:pt x="3245550" y="398265"/>
                  </a:moveTo>
                  <a:cubicBezTo>
                    <a:pt x="3245550" y="485895"/>
                    <a:pt x="3169350" y="557015"/>
                    <a:pt x="3088070" y="557015"/>
                  </a:cubicBezTo>
                  <a:lnTo>
                    <a:pt x="66040" y="557015"/>
                  </a:lnTo>
                  <a:cubicBezTo>
                    <a:pt x="43180" y="557015"/>
                    <a:pt x="20320" y="551935"/>
                    <a:pt x="0" y="543045"/>
                  </a:cubicBezTo>
                  <a:cubicBezTo>
                    <a:pt x="26670" y="570985"/>
                    <a:pt x="63500" y="587495"/>
                    <a:pt x="114983" y="587495"/>
                  </a:cubicBezTo>
                  <a:lnTo>
                    <a:pt x="3126170" y="587495"/>
                  </a:lnTo>
                  <a:cubicBezTo>
                    <a:pt x="3206180" y="587495"/>
                    <a:pt x="3272220" y="521455"/>
                    <a:pt x="3272220" y="441445"/>
                  </a:cubicBezTo>
                  <a:lnTo>
                    <a:pt x="3272220" y="95250"/>
                  </a:lnTo>
                  <a:cubicBezTo>
                    <a:pt x="3272220" y="58420"/>
                    <a:pt x="3258250" y="25400"/>
                    <a:pt x="3236660" y="0"/>
                  </a:cubicBezTo>
                  <a:cubicBezTo>
                    <a:pt x="3243010" y="16510"/>
                    <a:pt x="3245550" y="34290"/>
                    <a:pt x="3245550" y="52070"/>
                  </a:cubicBezTo>
                  <a:lnTo>
                    <a:pt x="3245550" y="398265"/>
                  </a:lnTo>
                  <a:lnTo>
                    <a:pt x="3245550" y="398265"/>
                  </a:lnTo>
                  <a:close/>
                </a:path>
              </a:pathLst>
            </a:custGeom>
            <a:grpFill/>
            <a:ln w="76200">
              <a:solidFill>
                <a:schemeClr val="accent1"/>
              </a:solidFill>
            </a:ln>
          </p:spPr>
        </p:sp>
        <p:sp>
          <p:nvSpPr>
            <p:cNvPr id="18" name="Freeform 18"/>
            <p:cNvSpPr/>
            <p:nvPr/>
          </p:nvSpPr>
          <p:spPr>
            <a:xfrm>
              <a:off x="12700" y="12700"/>
              <a:ext cx="3311590" cy="638295"/>
            </a:xfrm>
            <a:custGeom>
              <a:avLst/>
              <a:gdLst/>
              <a:ahLst/>
              <a:cxnLst/>
              <a:rect l="l" t="t" r="r" b="b"/>
              <a:pathLst>
                <a:path w="3311590" h="638295">
                  <a:moveTo>
                    <a:pt x="146050" y="638295"/>
                  </a:moveTo>
                  <a:lnTo>
                    <a:pt x="3165540" y="638295"/>
                  </a:lnTo>
                  <a:cubicBezTo>
                    <a:pt x="3245550" y="638295"/>
                    <a:pt x="3311590" y="572255"/>
                    <a:pt x="3311590" y="492245"/>
                  </a:cubicBezTo>
                  <a:lnTo>
                    <a:pt x="3311590" y="146050"/>
                  </a:lnTo>
                  <a:cubicBezTo>
                    <a:pt x="3311590" y="66040"/>
                    <a:pt x="3245550" y="0"/>
                    <a:pt x="3165540" y="0"/>
                  </a:cubicBezTo>
                  <a:lnTo>
                    <a:pt x="146050" y="0"/>
                  </a:lnTo>
                  <a:cubicBezTo>
                    <a:pt x="66040" y="0"/>
                    <a:pt x="0" y="66040"/>
                    <a:pt x="0" y="146050"/>
                  </a:cubicBezTo>
                  <a:lnTo>
                    <a:pt x="0" y="492245"/>
                  </a:lnTo>
                  <a:cubicBezTo>
                    <a:pt x="0" y="573525"/>
                    <a:pt x="66040" y="638295"/>
                    <a:pt x="146050" y="638295"/>
                  </a:cubicBezTo>
                  <a:close/>
                </a:path>
              </a:pathLst>
            </a:custGeom>
            <a:grpFill/>
            <a:ln w="76200">
              <a:solidFill>
                <a:schemeClr val="accent1"/>
              </a:solidFill>
            </a:ln>
          </p:spPr>
        </p:sp>
        <p:sp>
          <p:nvSpPr>
            <p:cNvPr id="19" name="Freeform 19"/>
            <p:cNvSpPr/>
            <p:nvPr/>
          </p:nvSpPr>
          <p:spPr>
            <a:xfrm>
              <a:off x="0" y="0"/>
              <a:ext cx="3376360" cy="706875"/>
            </a:xfrm>
            <a:custGeom>
              <a:avLst/>
              <a:gdLst/>
              <a:ahLst/>
              <a:cxnLst/>
              <a:rect l="l" t="t" r="r" b="b"/>
              <a:pathLst>
                <a:path w="3376360" h="706875">
                  <a:moveTo>
                    <a:pt x="3312860" y="74930"/>
                  </a:moveTo>
                  <a:cubicBezTo>
                    <a:pt x="3284920" y="30480"/>
                    <a:pt x="3235390" y="0"/>
                    <a:pt x="3178240" y="0"/>
                  </a:cubicBezTo>
                  <a:lnTo>
                    <a:pt x="158750" y="0"/>
                  </a:lnTo>
                  <a:cubicBezTo>
                    <a:pt x="71120" y="0"/>
                    <a:pt x="0" y="71120"/>
                    <a:pt x="0" y="158750"/>
                  </a:cubicBezTo>
                  <a:lnTo>
                    <a:pt x="0" y="504945"/>
                  </a:lnTo>
                  <a:cubicBezTo>
                    <a:pt x="0" y="557015"/>
                    <a:pt x="25400" y="602735"/>
                    <a:pt x="63500" y="631945"/>
                  </a:cubicBezTo>
                  <a:cubicBezTo>
                    <a:pt x="91440" y="676395"/>
                    <a:pt x="140970" y="706875"/>
                    <a:pt x="210655" y="706875"/>
                  </a:cubicBezTo>
                  <a:lnTo>
                    <a:pt x="3217610" y="706875"/>
                  </a:lnTo>
                  <a:cubicBezTo>
                    <a:pt x="3305240" y="706875"/>
                    <a:pt x="3376360" y="635755"/>
                    <a:pt x="3376360" y="548125"/>
                  </a:cubicBezTo>
                  <a:lnTo>
                    <a:pt x="3376360" y="201930"/>
                  </a:lnTo>
                  <a:cubicBezTo>
                    <a:pt x="3376360" y="149860"/>
                    <a:pt x="3350960" y="104140"/>
                    <a:pt x="3312860" y="74930"/>
                  </a:cubicBezTo>
                  <a:close/>
                  <a:moveTo>
                    <a:pt x="12700" y="504945"/>
                  </a:moveTo>
                  <a:lnTo>
                    <a:pt x="12700" y="158750"/>
                  </a:lnTo>
                  <a:cubicBezTo>
                    <a:pt x="12700" y="78740"/>
                    <a:pt x="78740" y="12700"/>
                    <a:pt x="158750" y="12700"/>
                  </a:cubicBezTo>
                  <a:lnTo>
                    <a:pt x="3178240" y="12700"/>
                  </a:lnTo>
                  <a:cubicBezTo>
                    <a:pt x="3258250" y="12700"/>
                    <a:pt x="3324290" y="78740"/>
                    <a:pt x="3324290" y="158750"/>
                  </a:cubicBezTo>
                  <a:lnTo>
                    <a:pt x="3324290" y="504945"/>
                  </a:lnTo>
                  <a:cubicBezTo>
                    <a:pt x="3324290" y="584955"/>
                    <a:pt x="3258250" y="650995"/>
                    <a:pt x="3178240" y="650995"/>
                  </a:cubicBezTo>
                  <a:lnTo>
                    <a:pt x="158750" y="650995"/>
                  </a:lnTo>
                  <a:cubicBezTo>
                    <a:pt x="78740" y="650995"/>
                    <a:pt x="12700" y="586225"/>
                    <a:pt x="12700" y="504945"/>
                  </a:cubicBezTo>
                  <a:close/>
                  <a:moveTo>
                    <a:pt x="3364930" y="548125"/>
                  </a:moveTo>
                  <a:cubicBezTo>
                    <a:pt x="3364930" y="628135"/>
                    <a:pt x="3297620" y="694175"/>
                    <a:pt x="3217610" y="694175"/>
                  </a:cubicBezTo>
                  <a:lnTo>
                    <a:pt x="210655" y="694175"/>
                  </a:lnTo>
                  <a:cubicBezTo>
                    <a:pt x="157480" y="694175"/>
                    <a:pt x="120650" y="677665"/>
                    <a:pt x="93980" y="649725"/>
                  </a:cubicBezTo>
                  <a:cubicBezTo>
                    <a:pt x="114300" y="658615"/>
                    <a:pt x="135890" y="663695"/>
                    <a:pt x="160020" y="663695"/>
                  </a:cubicBezTo>
                  <a:lnTo>
                    <a:pt x="3179510" y="663695"/>
                  </a:lnTo>
                  <a:cubicBezTo>
                    <a:pt x="3267140" y="663695"/>
                    <a:pt x="3338260" y="592575"/>
                    <a:pt x="3338260" y="504945"/>
                  </a:cubicBezTo>
                  <a:lnTo>
                    <a:pt x="3338260" y="158750"/>
                  </a:lnTo>
                  <a:cubicBezTo>
                    <a:pt x="3338260" y="140970"/>
                    <a:pt x="3334450" y="123190"/>
                    <a:pt x="3329370" y="106680"/>
                  </a:cubicBezTo>
                  <a:cubicBezTo>
                    <a:pt x="3350960" y="132080"/>
                    <a:pt x="3364930" y="165100"/>
                    <a:pt x="3364930" y="201930"/>
                  </a:cubicBezTo>
                  <a:lnTo>
                    <a:pt x="3364930" y="548125"/>
                  </a:lnTo>
                  <a:cubicBezTo>
                    <a:pt x="3364930" y="548125"/>
                    <a:pt x="3364930" y="548125"/>
                    <a:pt x="3364930" y="548125"/>
                  </a:cubicBezTo>
                  <a:close/>
                </a:path>
              </a:pathLst>
            </a:custGeom>
            <a:grpFill/>
            <a:ln w="76200">
              <a:solidFill>
                <a:schemeClr val="accent1"/>
              </a:solidFill>
            </a:ln>
          </p:spPr>
        </p:sp>
      </p:grpSp>
      <p:pic>
        <p:nvPicPr>
          <p:cNvPr id="20" name="Picture 20"/>
          <p:cNvPicPr>
            <a:picLocks noChangeAspect="1"/>
          </p:cNvPicPr>
          <p:nvPr/>
        </p:nvPicPr>
        <p:blipFill>
          <a:blip r:embed="rId8"/>
          <a:srcRect/>
          <a:stretch>
            <a:fillRect/>
          </a:stretch>
        </p:blipFill>
        <p:spPr>
          <a:xfrm>
            <a:off x="7102985" y="6017238"/>
            <a:ext cx="1367908" cy="2012425"/>
          </a:xfrm>
          <a:prstGeom prst="rect">
            <a:avLst/>
          </a:prstGeom>
        </p:spPr>
      </p:pic>
      <p:sp>
        <p:nvSpPr>
          <p:cNvPr id="21" name="TextBox 21"/>
          <p:cNvSpPr txBox="1"/>
          <p:nvPr/>
        </p:nvSpPr>
        <p:spPr>
          <a:xfrm>
            <a:off x="2718222" y="1366233"/>
            <a:ext cx="6665249" cy="427233"/>
          </a:xfrm>
          <a:prstGeom prst="rect">
            <a:avLst/>
          </a:prstGeom>
        </p:spPr>
        <p:txBody>
          <a:bodyPr lIns="0" tIns="0" rIns="0" bIns="0" rtlCol="0" anchor="t">
            <a:spAutoFit/>
          </a:bodyPr>
          <a:lstStyle/>
          <a:p>
            <a:pPr algn="r" rtl="1">
              <a:lnSpc>
                <a:spcPts val="3531"/>
              </a:lnSpc>
            </a:pPr>
            <a:r>
              <a:rPr lang="ar-SA" sz="2758" dirty="0">
                <a:solidFill>
                  <a:srgbClr val="000000"/>
                </a:solidFill>
              </a:rPr>
              <a:t>وبعد تفكير رد المد بالياء قائلًا:</a:t>
            </a:r>
          </a:p>
        </p:txBody>
      </p:sp>
      <p:grpSp>
        <p:nvGrpSpPr>
          <p:cNvPr id="25" name="Group 25"/>
          <p:cNvGrpSpPr/>
          <p:nvPr/>
        </p:nvGrpSpPr>
        <p:grpSpPr>
          <a:xfrm rot="-10800000">
            <a:off x="2951441" y="2236588"/>
            <a:ext cx="5681425" cy="2219216"/>
            <a:chOff x="0" y="0"/>
            <a:chExt cx="7767089" cy="3033896"/>
          </a:xfrm>
        </p:grpSpPr>
        <p:sp>
          <p:nvSpPr>
            <p:cNvPr id="26" name="Freeform 26"/>
            <p:cNvSpPr/>
            <p:nvPr/>
          </p:nvSpPr>
          <p:spPr>
            <a:xfrm>
              <a:off x="0" y="0"/>
              <a:ext cx="7767089" cy="3033896"/>
            </a:xfrm>
            <a:custGeom>
              <a:avLst/>
              <a:gdLst/>
              <a:ahLst/>
              <a:cxnLst/>
              <a:rect l="l" t="t" r="r" b="b"/>
              <a:pathLst>
                <a:path w="7767089" h="3033896">
                  <a:moveTo>
                    <a:pt x="496570" y="0"/>
                  </a:moveTo>
                  <a:lnTo>
                    <a:pt x="496570" y="3033896"/>
                  </a:lnTo>
                  <a:lnTo>
                    <a:pt x="6020839" y="3033896"/>
                  </a:lnTo>
                  <a:lnTo>
                    <a:pt x="6020839" y="0"/>
                  </a:lnTo>
                  <a:cubicBezTo>
                    <a:pt x="6020839" y="0"/>
                    <a:pt x="496570" y="0"/>
                    <a:pt x="496570" y="0"/>
                  </a:cubicBezTo>
                  <a:close/>
                  <a:moveTo>
                    <a:pt x="6517409" y="485006"/>
                  </a:moveTo>
                  <a:lnTo>
                    <a:pt x="6517409" y="455887"/>
                  </a:lnTo>
                  <a:cubicBezTo>
                    <a:pt x="6517409" y="222250"/>
                    <a:pt x="6295160" y="0"/>
                    <a:pt x="6020839" y="0"/>
                  </a:cubicBezTo>
                  <a:lnTo>
                    <a:pt x="6020839" y="3033896"/>
                  </a:lnTo>
                  <a:cubicBezTo>
                    <a:pt x="6295160" y="3033896"/>
                    <a:pt x="6517409" y="2811646"/>
                    <a:pt x="6517409" y="2537326"/>
                  </a:cubicBezTo>
                  <a:lnTo>
                    <a:pt x="6517409" y="957446"/>
                  </a:lnTo>
                  <a:cubicBezTo>
                    <a:pt x="7025409" y="972686"/>
                    <a:pt x="7529599" y="948556"/>
                    <a:pt x="7767089" y="991736"/>
                  </a:cubicBezTo>
                  <a:cubicBezTo>
                    <a:pt x="7363230" y="805046"/>
                    <a:pt x="6928889" y="669156"/>
                    <a:pt x="6517409"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FEBA5"/>
            </a:solidFill>
          </p:spPr>
        </p:sp>
      </p:grpSp>
      <p:sp>
        <p:nvSpPr>
          <p:cNvPr id="27" name="TextBox 27"/>
          <p:cNvSpPr txBox="1"/>
          <p:nvPr/>
        </p:nvSpPr>
        <p:spPr>
          <a:xfrm>
            <a:off x="4326041" y="2604943"/>
            <a:ext cx="3909027" cy="1481496"/>
          </a:xfrm>
          <a:prstGeom prst="rect">
            <a:avLst/>
          </a:prstGeom>
        </p:spPr>
        <p:txBody>
          <a:bodyPr lIns="0" tIns="0" rIns="0" bIns="0" rtlCol="0" anchor="t">
            <a:spAutoFit/>
          </a:bodyPr>
          <a:lstStyle/>
          <a:p>
            <a:pPr marL="0" lvl="0" indent="0" algn="ctr" rtl="1">
              <a:lnSpc>
                <a:spcPts val="3862"/>
              </a:lnSpc>
              <a:spcBef>
                <a:spcPct val="0"/>
              </a:spcBef>
            </a:pPr>
            <a:r>
              <a:rPr lang="ar-SA" sz="2758" u="none" dirty="0">
                <a:solidFill>
                  <a:srgbClr val="000000"/>
                </a:solidFill>
              </a:rPr>
              <a:t>"أستطيع أن أساعدك يا كسرة، وأجعل صوتك طويلًا وقويًّا مثلي؛ لأن صوتينا متشابهان جدًا."</a:t>
            </a:r>
          </a:p>
        </p:txBody>
      </p:sp>
      <p:sp>
        <p:nvSpPr>
          <p:cNvPr id="29" name="TextBox 29"/>
          <p:cNvSpPr txBox="1"/>
          <p:nvPr/>
        </p:nvSpPr>
        <p:spPr>
          <a:xfrm>
            <a:off x="6977484" y="5539992"/>
            <a:ext cx="1493409" cy="1440010"/>
          </a:xfrm>
          <a:prstGeom prst="rect">
            <a:avLst/>
          </a:prstGeom>
        </p:spPr>
        <p:txBody>
          <a:bodyPr wrap="square" lIns="0" tIns="0" rIns="0" bIns="0" rtlCol="0" anchor="t">
            <a:spAutoFit/>
          </a:bodyPr>
          <a:lstStyle/>
          <a:p>
            <a:pPr marL="0" lvl="0" indent="0" algn="ctr" rtl="1">
              <a:lnSpc>
                <a:spcPts val="12327"/>
              </a:lnSpc>
              <a:spcBef>
                <a:spcPct val="0"/>
              </a:spcBef>
            </a:pPr>
            <a:r>
              <a:rPr lang="ar-SA" sz="8805" dirty="0">
                <a:solidFill>
                  <a:srgbClr val="000000"/>
                </a:solidFill>
              </a:rPr>
              <a:t>ب</a:t>
            </a:r>
          </a:p>
        </p:txBody>
      </p:sp>
      <p:sp>
        <p:nvSpPr>
          <p:cNvPr id="28" name="TextBox 28"/>
          <p:cNvSpPr txBox="1"/>
          <p:nvPr/>
        </p:nvSpPr>
        <p:spPr>
          <a:xfrm>
            <a:off x="3665773" y="4636779"/>
            <a:ext cx="5863427" cy="981359"/>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هل تستطيعون تمييز الفرق بين صوت الكسرة وصوت المد بالياء في هذا التسجيل الصوتي؟</a:t>
            </a:r>
          </a:p>
        </p:txBody>
      </p:sp>
      <p:sp>
        <p:nvSpPr>
          <p:cNvPr id="30" name="TextBox 30"/>
          <p:cNvSpPr txBox="1"/>
          <p:nvPr/>
        </p:nvSpPr>
        <p:spPr>
          <a:xfrm>
            <a:off x="3982335" y="5477845"/>
            <a:ext cx="2802372" cy="1440010"/>
          </a:xfrm>
          <a:prstGeom prst="rect">
            <a:avLst/>
          </a:prstGeom>
        </p:spPr>
        <p:txBody>
          <a:bodyPr lIns="0" tIns="0" rIns="0" bIns="0" rtlCol="0" anchor="t">
            <a:spAutoFit/>
          </a:bodyPr>
          <a:lstStyle/>
          <a:p>
            <a:pPr marL="0" lvl="0" indent="0" algn="ctr" rtl="1">
              <a:lnSpc>
                <a:spcPts val="12327"/>
              </a:lnSpc>
              <a:spcBef>
                <a:spcPct val="0"/>
              </a:spcBef>
            </a:pPr>
            <a:r>
              <a:rPr lang="ar-SA" sz="8805" dirty="0">
                <a:solidFill>
                  <a:srgbClr val="000000"/>
                </a:solidFill>
              </a:rPr>
              <a:t>ب</a:t>
            </a:r>
            <a:r>
              <a:rPr lang="ar-SA" sz="8805" dirty="0">
                <a:solidFill>
                  <a:srgbClr val="FF1616"/>
                </a:solidFill>
              </a:rPr>
              <a:t>ي</a:t>
            </a:r>
          </a:p>
        </p:txBody>
      </p:sp>
      <p:sp>
        <p:nvSpPr>
          <p:cNvPr id="35" name="Rounded Rectangle 34">
            <a:extLst>
              <a:ext uri="{FF2B5EF4-FFF2-40B4-BE49-F238E27FC236}">
                <a16:creationId xmlns:a16="http://schemas.microsoft.com/office/drawing/2014/main" id="{F69382D5-FD37-6142-9BE9-4C1BAFE5826F}"/>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6" name="TextBox 18">
            <a:extLst>
              <a:ext uri="{FF2B5EF4-FFF2-40B4-BE49-F238E27FC236}">
                <a16:creationId xmlns:a16="http://schemas.microsoft.com/office/drawing/2014/main" id="{4B8EFA86-467E-0D41-964B-EEFEF9E63AA9}"/>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20">
            <a:extLst>
              <a:ext uri="{FF2B5EF4-FFF2-40B4-BE49-F238E27FC236}">
                <a16:creationId xmlns:a16="http://schemas.microsoft.com/office/drawing/2014/main" id="{C9998A22-A190-7349-9BFF-7A95DF56F3E0}"/>
              </a:ext>
            </a:extLst>
          </p:cNvPr>
          <p:cNvPicPr>
            <a:picLocks noChangeAspect="1"/>
          </p:cNvPicPr>
          <p:nvPr/>
        </p:nvPicPr>
        <p:blipFill>
          <a:blip r:embed="rId8"/>
          <a:srcRect/>
          <a:stretch>
            <a:fillRect/>
          </a:stretch>
        </p:blipFill>
        <p:spPr>
          <a:xfrm>
            <a:off x="4974558" y="5985070"/>
            <a:ext cx="1367908" cy="2012425"/>
          </a:xfrm>
          <a:prstGeom prst="rect">
            <a:avLst/>
          </a:prstGeom>
        </p:spPr>
      </p:pic>
      <p:pic>
        <p:nvPicPr>
          <p:cNvPr id="32" name="Picture 14">
            <a:extLst>
              <a:ext uri="{FF2B5EF4-FFF2-40B4-BE49-F238E27FC236}">
                <a16:creationId xmlns:a16="http://schemas.microsoft.com/office/drawing/2014/main" id="{AFD2A759-900B-594A-A976-62B1BDFA9FAA}"/>
              </a:ext>
            </a:extLst>
          </p:cNvPr>
          <p:cNvPicPr>
            <a:picLocks noChangeAspect="1"/>
          </p:cNvPicPr>
          <p:nvPr/>
        </p:nvPicPr>
        <p:blipFill rotWithShape="1">
          <a:blip r:embed="rId9"/>
          <a:srcRect b="12757"/>
          <a:stretch/>
        </p:blipFill>
        <p:spPr>
          <a:xfrm>
            <a:off x="534339" y="1049611"/>
            <a:ext cx="2627861" cy="6375816"/>
          </a:xfrm>
          <a:prstGeom prst="rect">
            <a:avLst/>
          </a:prstGeom>
        </p:spPr>
      </p:pic>
      <p:pic>
        <p:nvPicPr>
          <p:cNvPr id="37" name="Picture 18">
            <a:extLst>
              <a:ext uri="{FF2B5EF4-FFF2-40B4-BE49-F238E27FC236}">
                <a16:creationId xmlns:a16="http://schemas.microsoft.com/office/drawing/2014/main" id="{4CAE6AA4-DE97-0542-9DD3-E365635F416B}"/>
              </a:ext>
            </a:extLst>
          </p:cNvPr>
          <p:cNvPicPr>
            <a:picLocks noChangeAspect="1"/>
          </p:cNvPicPr>
          <p:nvPr/>
        </p:nvPicPr>
        <p:blipFill>
          <a:blip r:embed="rId10"/>
          <a:srcRect/>
          <a:stretch>
            <a:fillRect/>
          </a:stretch>
        </p:blipFill>
        <p:spPr>
          <a:xfrm rot="-10800000">
            <a:off x="423738" y="4636779"/>
            <a:ext cx="2831967" cy="2796943"/>
          </a:xfrm>
          <a:prstGeom prst="rect">
            <a:avLst/>
          </a:prstGeom>
        </p:spPr>
      </p:pic>
      <p:pic>
        <p:nvPicPr>
          <p:cNvPr id="38" name="Picture 21">
            <a:extLst>
              <a:ext uri="{FF2B5EF4-FFF2-40B4-BE49-F238E27FC236}">
                <a16:creationId xmlns:a16="http://schemas.microsoft.com/office/drawing/2014/main" id="{FF4819D2-BE65-D14A-A8BC-2F5CDC774A2D}"/>
              </a:ext>
            </a:extLst>
          </p:cNvPr>
          <p:cNvPicPr>
            <a:picLocks noChangeAspect="1"/>
          </p:cNvPicPr>
          <p:nvPr/>
        </p:nvPicPr>
        <p:blipFill>
          <a:blip r:embed="rId11"/>
          <a:srcRect/>
          <a:stretch>
            <a:fillRect/>
          </a:stretch>
        </p:blipFill>
        <p:spPr>
          <a:xfrm>
            <a:off x="1024517" y="2639936"/>
            <a:ext cx="1630407" cy="2306405"/>
          </a:xfrm>
          <a:prstGeom prst="rect">
            <a:avLst/>
          </a:prstGeom>
        </p:spPr>
      </p:pic>
      <p:sp>
        <p:nvSpPr>
          <p:cNvPr id="39" name="TextBox 27">
            <a:extLst>
              <a:ext uri="{FF2B5EF4-FFF2-40B4-BE49-F238E27FC236}">
                <a16:creationId xmlns:a16="http://schemas.microsoft.com/office/drawing/2014/main" id="{091CC1F7-9D64-4348-A0A8-901B01BA5DA3}"/>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12" name="Audio Recording 15 Aug 2022 at 14:56:26" descr="Audio Recording 15 Aug 2022 at 14:56:26">
            <a:hlinkClick r:id="" action="ppaction://media"/>
            <a:extLst>
              <a:ext uri="{FF2B5EF4-FFF2-40B4-BE49-F238E27FC236}">
                <a16:creationId xmlns:a16="http://schemas.microsoft.com/office/drawing/2014/main" id="{11D5A2CE-1FF8-AB47-9262-0042F09662C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03477" y="6035250"/>
            <a:ext cx="812800" cy="812800"/>
          </a:xfrm>
          <a:prstGeom prst="rect">
            <a:avLst/>
          </a:prstGeom>
        </p:spPr>
      </p:pic>
      <p:pic>
        <p:nvPicPr>
          <p:cNvPr id="22" name="Audio Recording 15 Aug 2022 at 14:56:38" descr="Audio Recording 15 Aug 2022 at 14:56:38">
            <a:hlinkClick r:id="" action="ppaction://media"/>
            <a:extLst>
              <a:ext uri="{FF2B5EF4-FFF2-40B4-BE49-F238E27FC236}">
                <a16:creationId xmlns:a16="http://schemas.microsoft.com/office/drawing/2014/main" id="{EFCBA331-074C-E74C-A273-3CD1C1E82C8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6458325" y="6088122"/>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 presetClass="mediacall" presetSubtype="0" fill="hold" nodeType="withEffect">
                                  <p:stCondLst>
                                    <p:cond delay="0"/>
                                  </p:stCondLst>
                                  <p:childTnLst>
                                    <p:cmd type="call" cmd="playFrom(0.0)">
                                      <p:cBhvr>
                                        <p:cTn id="39" dur="1984" fill="hold"/>
                                        <p:tgtEl>
                                          <p:spTgt spid="22"/>
                                        </p:tgtEl>
                                      </p:cBhvr>
                                    </p:cmd>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 presetClass="mediacall" presetSubtype="0" fill="hold" nodeType="withEffect">
                                  <p:stCondLst>
                                    <p:cond delay="0"/>
                                  </p:stCondLst>
                                  <p:childTnLst>
                                    <p:cmd type="call" cmd="playFrom(0.0)">
                                      <p:cBhvr>
                                        <p:cTn id="52" dur="236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12"/>
                </p:tgtEl>
              </p:cMediaNode>
            </p:audio>
            <p:audio>
              <p:cMediaNode vol="80000">
                <p:cTn id="54" fill="hold" display="0">
                  <p:stCondLst>
                    <p:cond delay="indefinite"/>
                  </p:stCondLst>
                  <p:endCondLst>
                    <p:cond evt="onStopAudio" delay="0">
                      <p:tgtEl>
                        <p:sldTgt/>
                      </p:tgtEl>
                    </p:cond>
                  </p:endCondLst>
                </p:cTn>
                <p:tgtEl>
                  <p:spTgt spid="22"/>
                </p:tgtEl>
              </p:cMediaNode>
            </p:audio>
          </p:childTnLst>
        </p:cTn>
      </p:par>
    </p:tnLst>
    <p:bldLst>
      <p:bldP spid="21" grpId="0"/>
      <p:bldP spid="27" grpId="0"/>
      <p:bldP spid="29" grpId="0"/>
      <p:bldP spid="28"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5029173" y="1210736"/>
            <a:ext cx="4624734" cy="768668"/>
            <a:chOff x="0" y="0"/>
            <a:chExt cx="2639668" cy="438734"/>
          </a:xfrm>
          <a:solidFill>
            <a:schemeClr val="tx2">
              <a:lumMod val="20000"/>
              <a:lumOff val="80000"/>
            </a:schemeClr>
          </a:solidFill>
        </p:grpSpPr>
        <p:sp>
          <p:nvSpPr>
            <p:cNvPr id="6" name="Freeform 6"/>
            <p:cNvSpPr/>
            <p:nvPr/>
          </p:nvSpPr>
          <p:spPr>
            <a:xfrm>
              <a:off x="92710" y="106680"/>
              <a:ext cx="2535528" cy="319354"/>
            </a:xfrm>
            <a:custGeom>
              <a:avLst/>
              <a:gdLst/>
              <a:ahLst/>
              <a:cxnLst/>
              <a:rect l="l" t="t" r="r" b="b"/>
              <a:pathLst>
                <a:path w="2535528" h="319354">
                  <a:moveTo>
                    <a:pt x="2508858" y="130124"/>
                  </a:moveTo>
                  <a:cubicBezTo>
                    <a:pt x="2508858" y="217754"/>
                    <a:pt x="2432658" y="288874"/>
                    <a:pt x="2351378" y="288874"/>
                  </a:cubicBezTo>
                  <a:lnTo>
                    <a:pt x="66040" y="288874"/>
                  </a:lnTo>
                  <a:cubicBezTo>
                    <a:pt x="43180" y="288874"/>
                    <a:pt x="20320" y="283794"/>
                    <a:pt x="0" y="274904"/>
                  </a:cubicBezTo>
                  <a:cubicBezTo>
                    <a:pt x="26670" y="302844"/>
                    <a:pt x="63500" y="319354"/>
                    <a:pt x="110288" y="319354"/>
                  </a:cubicBezTo>
                  <a:lnTo>
                    <a:pt x="2389478" y="319354"/>
                  </a:lnTo>
                  <a:cubicBezTo>
                    <a:pt x="2469488" y="319354"/>
                    <a:pt x="2535528" y="253314"/>
                    <a:pt x="2535528" y="173304"/>
                  </a:cubicBezTo>
                  <a:lnTo>
                    <a:pt x="2535528" y="95250"/>
                  </a:lnTo>
                  <a:cubicBezTo>
                    <a:pt x="2535528" y="58420"/>
                    <a:pt x="2521558" y="25400"/>
                    <a:pt x="2499968" y="0"/>
                  </a:cubicBezTo>
                  <a:cubicBezTo>
                    <a:pt x="2506318" y="16510"/>
                    <a:pt x="2508858" y="34290"/>
                    <a:pt x="2508858" y="52070"/>
                  </a:cubicBezTo>
                  <a:lnTo>
                    <a:pt x="2508858" y="130124"/>
                  </a:lnTo>
                  <a:lnTo>
                    <a:pt x="2508858" y="130124"/>
                  </a:lnTo>
                  <a:close/>
                </a:path>
              </a:pathLst>
            </a:custGeom>
            <a:grpFill/>
            <a:ln w="76200">
              <a:solidFill>
                <a:schemeClr val="accent1"/>
              </a:solidFill>
            </a:ln>
          </p:spPr>
        </p:sp>
        <p:sp>
          <p:nvSpPr>
            <p:cNvPr id="7" name="Freeform 7"/>
            <p:cNvSpPr/>
            <p:nvPr/>
          </p:nvSpPr>
          <p:spPr>
            <a:xfrm>
              <a:off x="12700" y="12700"/>
              <a:ext cx="2574898" cy="370154"/>
            </a:xfrm>
            <a:custGeom>
              <a:avLst/>
              <a:gdLst/>
              <a:ahLst/>
              <a:cxnLst/>
              <a:rect l="l" t="t" r="r" b="b"/>
              <a:pathLst>
                <a:path w="2574898" h="370154">
                  <a:moveTo>
                    <a:pt x="146050" y="370154"/>
                  </a:moveTo>
                  <a:lnTo>
                    <a:pt x="2428848" y="370154"/>
                  </a:lnTo>
                  <a:cubicBezTo>
                    <a:pt x="2508858" y="370154"/>
                    <a:pt x="2574898" y="304114"/>
                    <a:pt x="2574898" y="224104"/>
                  </a:cubicBezTo>
                  <a:lnTo>
                    <a:pt x="2574898" y="146050"/>
                  </a:lnTo>
                  <a:cubicBezTo>
                    <a:pt x="2574898" y="66040"/>
                    <a:pt x="2508858" y="0"/>
                    <a:pt x="2428848"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2639668" cy="438734"/>
            </a:xfrm>
            <a:custGeom>
              <a:avLst/>
              <a:gdLst/>
              <a:ahLst/>
              <a:cxnLst/>
              <a:rect l="l" t="t" r="r" b="b"/>
              <a:pathLst>
                <a:path w="2639668" h="438734">
                  <a:moveTo>
                    <a:pt x="2576168" y="74930"/>
                  </a:moveTo>
                  <a:cubicBezTo>
                    <a:pt x="2548228" y="30480"/>
                    <a:pt x="2498698" y="0"/>
                    <a:pt x="2441548" y="0"/>
                  </a:cubicBezTo>
                  <a:lnTo>
                    <a:pt x="158750" y="0"/>
                  </a:lnTo>
                  <a:cubicBezTo>
                    <a:pt x="71120" y="0"/>
                    <a:pt x="0" y="71120"/>
                    <a:pt x="0" y="158750"/>
                  </a:cubicBezTo>
                  <a:lnTo>
                    <a:pt x="0" y="236804"/>
                  </a:lnTo>
                  <a:cubicBezTo>
                    <a:pt x="0" y="288874"/>
                    <a:pt x="25400" y="334594"/>
                    <a:pt x="63500" y="363804"/>
                  </a:cubicBezTo>
                  <a:cubicBezTo>
                    <a:pt x="91440" y="408254"/>
                    <a:pt x="140970" y="438734"/>
                    <a:pt x="205227" y="438734"/>
                  </a:cubicBezTo>
                  <a:lnTo>
                    <a:pt x="2480918" y="438734"/>
                  </a:lnTo>
                  <a:cubicBezTo>
                    <a:pt x="2568548" y="438734"/>
                    <a:pt x="2639668" y="367614"/>
                    <a:pt x="2639668" y="279984"/>
                  </a:cubicBezTo>
                  <a:lnTo>
                    <a:pt x="2639668" y="201930"/>
                  </a:lnTo>
                  <a:cubicBezTo>
                    <a:pt x="2639668" y="149860"/>
                    <a:pt x="2614268" y="104140"/>
                    <a:pt x="2576168" y="74930"/>
                  </a:cubicBezTo>
                  <a:close/>
                  <a:moveTo>
                    <a:pt x="12700" y="236804"/>
                  </a:moveTo>
                  <a:lnTo>
                    <a:pt x="12700" y="158750"/>
                  </a:lnTo>
                  <a:cubicBezTo>
                    <a:pt x="12700" y="78740"/>
                    <a:pt x="78740" y="12700"/>
                    <a:pt x="158750" y="12700"/>
                  </a:cubicBezTo>
                  <a:lnTo>
                    <a:pt x="2441548" y="12700"/>
                  </a:lnTo>
                  <a:cubicBezTo>
                    <a:pt x="2521558" y="12700"/>
                    <a:pt x="2587598" y="78740"/>
                    <a:pt x="2587598" y="158750"/>
                  </a:cubicBezTo>
                  <a:lnTo>
                    <a:pt x="2587598" y="236804"/>
                  </a:lnTo>
                  <a:cubicBezTo>
                    <a:pt x="2587598" y="316814"/>
                    <a:pt x="2521558" y="382854"/>
                    <a:pt x="2441548" y="382854"/>
                  </a:cubicBezTo>
                  <a:lnTo>
                    <a:pt x="158750" y="382854"/>
                  </a:lnTo>
                  <a:cubicBezTo>
                    <a:pt x="78740" y="382854"/>
                    <a:pt x="12700" y="318084"/>
                    <a:pt x="12700" y="236804"/>
                  </a:cubicBezTo>
                  <a:close/>
                  <a:moveTo>
                    <a:pt x="2628238" y="279984"/>
                  </a:moveTo>
                  <a:cubicBezTo>
                    <a:pt x="2628238" y="359994"/>
                    <a:pt x="2560928" y="426034"/>
                    <a:pt x="2480918" y="426034"/>
                  </a:cubicBezTo>
                  <a:lnTo>
                    <a:pt x="205227" y="426034"/>
                  </a:lnTo>
                  <a:cubicBezTo>
                    <a:pt x="157480" y="426034"/>
                    <a:pt x="120650" y="409524"/>
                    <a:pt x="93980" y="381584"/>
                  </a:cubicBezTo>
                  <a:cubicBezTo>
                    <a:pt x="114300" y="390474"/>
                    <a:pt x="135890" y="395554"/>
                    <a:pt x="160020" y="395554"/>
                  </a:cubicBezTo>
                  <a:lnTo>
                    <a:pt x="2442818" y="395554"/>
                  </a:lnTo>
                  <a:cubicBezTo>
                    <a:pt x="2530448" y="395554"/>
                    <a:pt x="2601568" y="324434"/>
                    <a:pt x="2601568" y="236804"/>
                  </a:cubicBezTo>
                  <a:lnTo>
                    <a:pt x="2601568" y="158750"/>
                  </a:lnTo>
                  <a:cubicBezTo>
                    <a:pt x="2601568" y="140970"/>
                    <a:pt x="2597758" y="123190"/>
                    <a:pt x="2592678" y="106680"/>
                  </a:cubicBezTo>
                  <a:cubicBezTo>
                    <a:pt x="2614268" y="132080"/>
                    <a:pt x="2628238" y="165100"/>
                    <a:pt x="2628238" y="201930"/>
                  </a:cubicBezTo>
                  <a:lnTo>
                    <a:pt x="2628238" y="279984"/>
                  </a:lnTo>
                  <a:cubicBezTo>
                    <a:pt x="2628238" y="279984"/>
                    <a:pt x="2628238" y="279984"/>
                    <a:pt x="2628238" y="279984"/>
                  </a:cubicBezTo>
                  <a:close/>
                </a:path>
              </a:pathLst>
            </a:custGeom>
            <a:grpFill/>
            <a:ln w="76200">
              <a:solidFill>
                <a:schemeClr val="accent1"/>
              </a:solidFill>
            </a:ln>
          </p:spPr>
        </p:sp>
      </p:grpSp>
      <p:pic>
        <p:nvPicPr>
          <p:cNvPr id="9" name="Picture 9"/>
          <p:cNvPicPr>
            <a:picLocks noChangeAspect="1"/>
          </p:cNvPicPr>
          <p:nvPr/>
        </p:nvPicPr>
        <p:blipFill>
          <a:blip r:embed="rId3"/>
          <a:srcRect/>
          <a:stretch>
            <a:fillRect/>
          </a:stretch>
        </p:blipFill>
        <p:spPr>
          <a:xfrm>
            <a:off x="9059484" y="6561873"/>
            <a:ext cx="694116" cy="675139"/>
          </a:xfrm>
          <a:prstGeom prst="rect">
            <a:avLst/>
          </a:prstGeom>
        </p:spPr>
      </p:pic>
      <p:grpSp>
        <p:nvGrpSpPr>
          <p:cNvPr id="15" name="Group 15"/>
          <p:cNvGrpSpPr/>
          <p:nvPr/>
        </p:nvGrpSpPr>
        <p:grpSpPr>
          <a:xfrm rot="-10800000">
            <a:off x="2951441" y="2236588"/>
            <a:ext cx="5681425" cy="2219216"/>
            <a:chOff x="0" y="0"/>
            <a:chExt cx="7767089" cy="3033896"/>
          </a:xfrm>
        </p:grpSpPr>
        <p:sp>
          <p:nvSpPr>
            <p:cNvPr id="16" name="Freeform 16"/>
            <p:cNvSpPr/>
            <p:nvPr/>
          </p:nvSpPr>
          <p:spPr>
            <a:xfrm>
              <a:off x="0" y="0"/>
              <a:ext cx="7767089" cy="3033896"/>
            </a:xfrm>
            <a:custGeom>
              <a:avLst/>
              <a:gdLst/>
              <a:ahLst/>
              <a:cxnLst/>
              <a:rect l="l" t="t" r="r" b="b"/>
              <a:pathLst>
                <a:path w="7767089" h="3033896">
                  <a:moveTo>
                    <a:pt x="496570" y="0"/>
                  </a:moveTo>
                  <a:lnTo>
                    <a:pt x="496570" y="3033896"/>
                  </a:lnTo>
                  <a:lnTo>
                    <a:pt x="6020839" y="3033896"/>
                  </a:lnTo>
                  <a:lnTo>
                    <a:pt x="6020839" y="0"/>
                  </a:lnTo>
                  <a:cubicBezTo>
                    <a:pt x="6020839" y="0"/>
                    <a:pt x="496570" y="0"/>
                    <a:pt x="496570" y="0"/>
                  </a:cubicBezTo>
                  <a:close/>
                  <a:moveTo>
                    <a:pt x="6517409" y="485006"/>
                  </a:moveTo>
                  <a:lnTo>
                    <a:pt x="6517409" y="455887"/>
                  </a:lnTo>
                  <a:cubicBezTo>
                    <a:pt x="6517409" y="222250"/>
                    <a:pt x="6295160" y="0"/>
                    <a:pt x="6020839" y="0"/>
                  </a:cubicBezTo>
                  <a:lnTo>
                    <a:pt x="6020839" y="3033896"/>
                  </a:lnTo>
                  <a:cubicBezTo>
                    <a:pt x="6295160" y="3033896"/>
                    <a:pt x="6517409" y="2811646"/>
                    <a:pt x="6517409" y="2537326"/>
                  </a:cubicBezTo>
                  <a:lnTo>
                    <a:pt x="6517409" y="957446"/>
                  </a:lnTo>
                  <a:cubicBezTo>
                    <a:pt x="7025409" y="972686"/>
                    <a:pt x="7529599" y="948556"/>
                    <a:pt x="7767089" y="991736"/>
                  </a:cubicBezTo>
                  <a:cubicBezTo>
                    <a:pt x="7363230" y="805046"/>
                    <a:pt x="6928889" y="669156"/>
                    <a:pt x="6517409"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FEBA5"/>
            </a:solidFill>
          </p:spPr>
        </p:sp>
      </p:grpSp>
      <p:sp>
        <p:nvSpPr>
          <p:cNvPr id="17" name="TextBox 17"/>
          <p:cNvSpPr txBox="1"/>
          <p:nvPr/>
        </p:nvSpPr>
        <p:spPr>
          <a:xfrm>
            <a:off x="2718222" y="1366233"/>
            <a:ext cx="6665249" cy="427233"/>
          </a:xfrm>
          <a:prstGeom prst="rect">
            <a:avLst/>
          </a:prstGeom>
        </p:spPr>
        <p:txBody>
          <a:bodyPr lIns="0" tIns="0" rIns="0" bIns="0" rtlCol="0" anchor="t">
            <a:spAutoFit/>
          </a:bodyPr>
          <a:lstStyle/>
          <a:p>
            <a:pPr algn="r" rtl="1">
              <a:lnSpc>
                <a:spcPts val="3531"/>
              </a:lnSpc>
            </a:pPr>
            <a:r>
              <a:rPr lang="ar-SA" sz="2758" dirty="0">
                <a:solidFill>
                  <a:srgbClr val="000000"/>
                </a:solidFill>
              </a:rPr>
              <a:t>وأكمل المد بالياء حديثه قائلًا:</a:t>
            </a:r>
          </a:p>
        </p:txBody>
      </p:sp>
      <p:sp>
        <p:nvSpPr>
          <p:cNvPr id="20" name="TextBox 20"/>
          <p:cNvSpPr txBox="1"/>
          <p:nvPr/>
        </p:nvSpPr>
        <p:spPr>
          <a:xfrm>
            <a:off x="4373854" y="2622181"/>
            <a:ext cx="3909027" cy="1481496"/>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"ولكن حتى أستطيع مساعدتك بشكل صحيح يا كسرة لدي ثلاثة شروط أساسية"  </a:t>
            </a:r>
          </a:p>
        </p:txBody>
      </p:sp>
      <p:grpSp>
        <p:nvGrpSpPr>
          <p:cNvPr id="25" name="Group 25"/>
          <p:cNvGrpSpPr/>
          <p:nvPr/>
        </p:nvGrpSpPr>
        <p:grpSpPr>
          <a:xfrm>
            <a:off x="3788947" y="4865379"/>
            <a:ext cx="4252133" cy="1660922"/>
            <a:chOff x="0" y="0"/>
            <a:chExt cx="7767089" cy="3033896"/>
          </a:xfrm>
          <a:solidFill>
            <a:schemeClr val="tx2">
              <a:lumMod val="20000"/>
              <a:lumOff val="80000"/>
            </a:schemeClr>
          </a:solidFill>
        </p:grpSpPr>
        <p:sp>
          <p:nvSpPr>
            <p:cNvPr id="26" name="Freeform 26"/>
            <p:cNvSpPr/>
            <p:nvPr/>
          </p:nvSpPr>
          <p:spPr>
            <a:xfrm>
              <a:off x="0" y="0"/>
              <a:ext cx="7767089" cy="3033896"/>
            </a:xfrm>
            <a:custGeom>
              <a:avLst/>
              <a:gdLst/>
              <a:ahLst/>
              <a:cxnLst/>
              <a:rect l="l" t="t" r="r" b="b"/>
              <a:pathLst>
                <a:path w="7767089" h="3033896">
                  <a:moveTo>
                    <a:pt x="496570" y="0"/>
                  </a:moveTo>
                  <a:lnTo>
                    <a:pt x="496570" y="3033896"/>
                  </a:lnTo>
                  <a:lnTo>
                    <a:pt x="6020839" y="3033896"/>
                  </a:lnTo>
                  <a:lnTo>
                    <a:pt x="6020839" y="0"/>
                  </a:lnTo>
                  <a:cubicBezTo>
                    <a:pt x="6020839" y="0"/>
                    <a:pt x="496570" y="0"/>
                    <a:pt x="496570" y="0"/>
                  </a:cubicBezTo>
                  <a:close/>
                  <a:moveTo>
                    <a:pt x="6517409" y="485006"/>
                  </a:moveTo>
                  <a:lnTo>
                    <a:pt x="6517409" y="455887"/>
                  </a:lnTo>
                  <a:cubicBezTo>
                    <a:pt x="6517409" y="222250"/>
                    <a:pt x="6295160" y="0"/>
                    <a:pt x="6020839" y="0"/>
                  </a:cubicBezTo>
                  <a:lnTo>
                    <a:pt x="6020839" y="3033896"/>
                  </a:lnTo>
                  <a:cubicBezTo>
                    <a:pt x="6295160" y="3033896"/>
                    <a:pt x="6517409" y="2811646"/>
                    <a:pt x="6517409" y="2537326"/>
                  </a:cubicBezTo>
                  <a:lnTo>
                    <a:pt x="6517409" y="957446"/>
                  </a:lnTo>
                  <a:cubicBezTo>
                    <a:pt x="7025409" y="972686"/>
                    <a:pt x="7529599" y="948556"/>
                    <a:pt x="7767089" y="991736"/>
                  </a:cubicBezTo>
                  <a:cubicBezTo>
                    <a:pt x="7363230" y="805046"/>
                    <a:pt x="6928889" y="669156"/>
                    <a:pt x="6517409"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grpFill/>
          </p:spPr>
        </p:sp>
      </p:grpSp>
      <p:sp>
        <p:nvSpPr>
          <p:cNvPr id="27" name="TextBox 27"/>
          <p:cNvSpPr txBox="1"/>
          <p:nvPr/>
        </p:nvSpPr>
        <p:spPr>
          <a:xfrm>
            <a:off x="3803080" y="4954587"/>
            <a:ext cx="3589886" cy="1481496"/>
          </a:xfrm>
          <a:prstGeom prst="rect">
            <a:avLst/>
          </a:prstGeom>
        </p:spPr>
        <p:txBody>
          <a:bodyPr wrap="square" lIns="0" tIns="0" rIns="0" bIns="0" rtlCol="0" anchor="t">
            <a:spAutoFit/>
          </a:bodyPr>
          <a:lstStyle/>
          <a:p>
            <a:pPr algn="ctr" rtl="1">
              <a:lnSpc>
                <a:spcPts val="3862"/>
              </a:lnSpc>
            </a:pPr>
            <a:r>
              <a:rPr lang="ar-SA" sz="2758" dirty="0">
                <a:solidFill>
                  <a:srgbClr val="000000"/>
                </a:solidFill>
              </a:rPr>
              <a:t>بكل تأكيد أيها المد بالياء! شكرًا على مساعدتك لي.</a:t>
            </a:r>
          </a:p>
          <a:p>
            <a:pPr marL="0" lvl="0" indent="0" algn="ctr" rtl="1">
              <a:lnSpc>
                <a:spcPts val="3862"/>
              </a:lnSpc>
              <a:spcBef>
                <a:spcPct val="0"/>
              </a:spcBef>
            </a:pPr>
            <a:r>
              <a:rPr lang="ar-SA" sz="2758" dirty="0">
                <a:solidFill>
                  <a:srgbClr val="000000"/>
                </a:solidFill>
              </a:rPr>
              <a:t>رجاء أخبرني بهذه الشروط.</a:t>
            </a:r>
          </a:p>
        </p:txBody>
      </p:sp>
      <p:sp>
        <p:nvSpPr>
          <p:cNvPr id="30" name="Rounded Rectangle 29">
            <a:extLst>
              <a:ext uri="{FF2B5EF4-FFF2-40B4-BE49-F238E27FC236}">
                <a16:creationId xmlns:a16="http://schemas.microsoft.com/office/drawing/2014/main" id="{46D9E2F7-7DE2-A340-AD3C-A3A8846FAFB0}"/>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1" name="TextBox 18">
            <a:extLst>
              <a:ext uri="{FF2B5EF4-FFF2-40B4-BE49-F238E27FC236}">
                <a16:creationId xmlns:a16="http://schemas.microsoft.com/office/drawing/2014/main" id="{F08117FB-FCCF-AF47-AD7E-7C33B69E01E1}"/>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4" name="Picture 14">
            <a:extLst>
              <a:ext uri="{FF2B5EF4-FFF2-40B4-BE49-F238E27FC236}">
                <a16:creationId xmlns:a16="http://schemas.microsoft.com/office/drawing/2014/main" id="{6B5873CC-B1DD-C345-84E3-BC05BD5D5118}"/>
              </a:ext>
            </a:extLst>
          </p:cNvPr>
          <p:cNvPicPr>
            <a:picLocks noChangeAspect="1"/>
          </p:cNvPicPr>
          <p:nvPr/>
        </p:nvPicPr>
        <p:blipFill rotWithShape="1">
          <a:blip r:embed="rId4"/>
          <a:srcRect b="12757"/>
          <a:stretch/>
        </p:blipFill>
        <p:spPr>
          <a:xfrm>
            <a:off x="534339" y="1049611"/>
            <a:ext cx="2627861" cy="6375816"/>
          </a:xfrm>
          <a:prstGeom prst="rect">
            <a:avLst/>
          </a:prstGeom>
        </p:spPr>
      </p:pic>
      <p:pic>
        <p:nvPicPr>
          <p:cNvPr id="35" name="Picture 18">
            <a:extLst>
              <a:ext uri="{FF2B5EF4-FFF2-40B4-BE49-F238E27FC236}">
                <a16:creationId xmlns:a16="http://schemas.microsoft.com/office/drawing/2014/main" id="{DFB46977-91F2-8C4A-95E0-C1067EFEC6B5}"/>
              </a:ext>
            </a:extLst>
          </p:cNvPr>
          <p:cNvPicPr>
            <a:picLocks noChangeAspect="1"/>
          </p:cNvPicPr>
          <p:nvPr/>
        </p:nvPicPr>
        <p:blipFill>
          <a:blip r:embed="rId5"/>
          <a:srcRect/>
          <a:stretch>
            <a:fillRect/>
          </a:stretch>
        </p:blipFill>
        <p:spPr>
          <a:xfrm rot="-10800000">
            <a:off x="423738" y="4636779"/>
            <a:ext cx="2831967" cy="2796943"/>
          </a:xfrm>
          <a:prstGeom prst="rect">
            <a:avLst/>
          </a:prstGeom>
        </p:spPr>
      </p:pic>
      <p:pic>
        <p:nvPicPr>
          <p:cNvPr id="36" name="Picture 21">
            <a:extLst>
              <a:ext uri="{FF2B5EF4-FFF2-40B4-BE49-F238E27FC236}">
                <a16:creationId xmlns:a16="http://schemas.microsoft.com/office/drawing/2014/main" id="{AA6561B9-6E6D-AB47-AC80-20192FC13988}"/>
              </a:ext>
            </a:extLst>
          </p:cNvPr>
          <p:cNvPicPr>
            <a:picLocks noChangeAspect="1"/>
          </p:cNvPicPr>
          <p:nvPr/>
        </p:nvPicPr>
        <p:blipFill>
          <a:blip r:embed="rId6"/>
          <a:srcRect/>
          <a:stretch>
            <a:fillRect/>
          </a:stretch>
        </p:blipFill>
        <p:spPr>
          <a:xfrm>
            <a:off x="1024517" y="2639936"/>
            <a:ext cx="1630407" cy="2306405"/>
          </a:xfrm>
          <a:prstGeom prst="rect">
            <a:avLst/>
          </a:prstGeom>
        </p:spPr>
      </p:pic>
      <p:sp>
        <p:nvSpPr>
          <p:cNvPr id="37" name="TextBox 27">
            <a:extLst>
              <a:ext uri="{FF2B5EF4-FFF2-40B4-BE49-F238E27FC236}">
                <a16:creationId xmlns:a16="http://schemas.microsoft.com/office/drawing/2014/main" id="{D010F88E-1855-F14D-AF62-88577277DD16}"/>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38" name="Picture 8">
            <a:extLst>
              <a:ext uri="{FF2B5EF4-FFF2-40B4-BE49-F238E27FC236}">
                <a16:creationId xmlns:a16="http://schemas.microsoft.com/office/drawing/2014/main" id="{744F7900-976B-1146-BB71-808DE71950A1}"/>
              </a:ext>
            </a:extLst>
          </p:cNvPr>
          <p:cNvPicPr>
            <a:picLocks noChangeAspect="1"/>
          </p:cNvPicPr>
          <p:nvPr/>
        </p:nvPicPr>
        <p:blipFill rotWithShape="1">
          <a:blip r:embed="rId7"/>
          <a:srcRect b="-2817"/>
          <a:stretch/>
        </p:blipFill>
        <p:spPr>
          <a:xfrm>
            <a:off x="7748493" y="3386223"/>
            <a:ext cx="1517575" cy="4062223"/>
          </a:xfrm>
          <a:prstGeom prst="rect">
            <a:avLst/>
          </a:prstGeom>
        </p:spPr>
      </p:pic>
      <p:pic>
        <p:nvPicPr>
          <p:cNvPr id="39" name="Picture 21">
            <a:extLst>
              <a:ext uri="{FF2B5EF4-FFF2-40B4-BE49-F238E27FC236}">
                <a16:creationId xmlns:a16="http://schemas.microsoft.com/office/drawing/2014/main" id="{C8C501E8-6E01-7347-A6A9-D07D059B8606}"/>
              </a:ext>
            </a:extLst>
          </p:cNvPr>
          <p:cNvPicPr>
            <a:picLocks noChangeAspect="1"/>
          </p:cNvPicPr>
          <p:nvPr/>
        </p:nvPicPr>
        <p:blipFill>
          <a:blip r:embed="rId8"/>
          <a:srcRect/>
          <a:stretch>
            <a:fillRect/>
          </a:stretch>
        </p:blipFill>
        <p:spPr>
          <a:xfrm>
            <a:off x="7985292" y="5963368"/>
            <a:ext cx="1032735" cy="825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right)">
                                      <p:cBhvr>
                                        <p:cTn id="26" dur="500"/>
                                        <p:tgtEl>
                                          <p:spTgt spid="27"/>
                                        </p:tgtEl>
                                      </p:cBhvr>
                                    </p:animEffect>
                                  </p:childTnLst>
                                </p:cTn>
                              </p:par>
                              <p:par>
                                <p:cTn id="27" presetID="22" presetClass="entr" presetSubtype="2"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right)">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5029173" y="1210736"/>
            <a:ext cx="4624734" cy="768668"/>
            <a:chOff x="0" y="0"/>
            <a:chExt cx="2639668" cy="438734"/>
          </a:xfrm>
          <a:solidFill>
            <a:schemeClr val="tx2">
              <a:lumMod val="20000"/>
              <a:lumOff val="80000"/>
            </a:schemeClr>
          </a:solidFill>
        </p:grpSpPr>
        <p:sp>
          <p:nvSpPr>
            <p:cNvPr id="6" name="Freeform 6"/>
            <p:cNvSpPr/>
            <p:nvPr/>
          </p:nvSpPr>
          <p:spPr>
            <a:xfrm>
              <a:off x="92710" y="106680"/>
              <a:ext cx="2535528" cy="319354"/>
            </a:xfrm>
            <a:custGeom>
              <a:avLst/>
              <a:gdLst/>
              <a:ahLst/>
              <a:cxnLst/>
              <a:rect l="l" t="t" r="r" b="b"/>
              <a:pathLst>
                <a:path w="2535528" h="319354">
                  <a:moveTo>
                    <a:pt x="2508858" y="130124"/>
                  </a:moveTo>
                  <a:cubicBezTo>
                    <a:pt x="2508858" y="217754"/>
                    <a:pt x="2432658" y="288874"/>
                    <a:pt x="2351378" y="288874"/>
                  </a:cubicBezTo>
                  <a:lnTo>
                    <a:pt x="66040" y="288874"/>
                  </a:lnTo>
                  <a:cubicBezTo>
                    <a:pt x="43180" y="288874"/>
                    <a:pt x="20320" y="283794"/>
                    <a:pt x="0" y="274904"/>
                  </a:cubicBezTo>
                  <a:cubicBezTo>
                    <a:pt x="26670" y="302844"/>
                    <a:pt x="63500" y="319354"/>
                    <a:pt x="110288" y="319354"/>
                  </a:cubicBezTo>
                  <a:lnTo>
                    <a:pt x="2389478" y="319354"/>
                  </a:lnTo>
                  <a:cubicBezTo>
                    <a:pt x="2469488" y="319354"/>
                    <a:pt x="2535528" y="253314"/>
                    <a:pt x="2535528" y="173304"/>
                  </a:cubicBezTo>
                  <a:lnTo>
                    <a:pt x="2535528" y="95250"/>
                  </a:lnTo>
                  <a:cubicBezTo>
                    <a:pt x="2535528" y="58420"/>
                    <a:pt x="2521558" y="25400"/>
                    <a:pt x="2499968" y="0"/>
                  </a:cubicBezTo>
                  <a:cubicBezTo>
                    <a:pt x="2506318" y="16510"/>
                    <a:pt x="2508858" y="34290"/>
                    <a:pt x="2508858" y="52070"/>
                  </a:cubicBezTo>
                  <a:lnTo>
                    <a:pt x="2508858" y="130124"/>
                  </a:lnTo>
                  <a:lnTo>
                    <a:pt x="2508858" y="130124"/>
                  </a:lnTo>
                  <a:close/>
                </a:path>
              </a:pathLst>
            </a:custGeom>
            <a:grpFill/>
            <a:ln w="76200">
              <a:solidFill>
                <a:schemeClr val="accent1"/>
              </a:solidFill>
            </a:ln>
          </p:spPr>
        </p:sp>
        <p:sp>
          <p:nvSpPr>
            <p:cNvPr id="7" name="Freeform 7"/>
            <p:cNvSpPr/>
            <p:nvPr/>
          </p:nvSpPr>
          <p:spPr>
            <a:xfrm>
              <a:off x="12700" y="12700"/>
              <a:ext cx="2574898" cy="370154"/>
            </a:xfrm>
            <a:custGeom>
              <a:avLst/>
              <a:gdLst/>
              <a:ahLst/>
              <a:cxnLst/>
              <a:rect l="l" t="t" r="r" b="b"/>
              <a:pathLst>
                <a:path w="2574898" h="370154">
                  <a:moveTo>
                    <a:pt x="146050" y="370154"/>
                  </a:moveTo>
                  <a:lnTo>
                    <a:pt x="2428848" y="370154"/>
                  </a:lnTo>
                  <a:cubicBezTo>
                    <a:pt x="2508858" y="370154"/>
                    <a:pt x="2574898" y="304114"/>
                    <a:pt x="2574898" y="224104"/>
                  </a:cubicBezTo>
                  <a:lnTo>
                    <a:pt x="2574898" y="146050"/>
                  </a:lnTo>
                  <a:cubicBezTo>
                    <a:pt x="2574898" y="66040"/>
                    <a:pt x="2508858" y="0"/>
                    <a:pt x="2428848"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2639668" cy="438734"/>
            </a:xfrm>
            <a:custGeom>
              <a:avLst/>
              <a:gdLst/>
              <a:ahLst/>
              <a:cxnLst/>
              <a:rect l="l" t="t" r="r" b="b"/>
              <a:pathLst>
                <a:path w="2639668" h="438734">
                  <a:moveTo>
                    <a:pt x="2576168" y="74930"/>
                  </a:moveTo>
                  <a:cubicBezTo>
                    <a:pt x="2548228" y="30480"/>
                    <a:pt x="2498698" y="0"/>
                    <a:pt x="2441548" y="0"/>
                  </a:cubicBezTo>
                  <a:lnTo>
                    <a:pt x="158750" y="0"/>
                  </a:lnTo>
                  <a:cubicBezTo>
                    <a:pt x="71120" y="0"/>
                    <a:pt x="0" y="71120"/>
                    <a:pt x="0" y="158750"/>
                  </a:cubicBezTo>
                  <a:lnTo>
                    <a:pt x="0" y="236804"/>
                  </a:lnTo>
                  <a:cubicBezTo>
                    <a:pt x="0" y="288874"/>
                    <a:pt x="25400" y="334594"/>
                    <a:pt x="63500" y="363804"/>
                  </a:cubicBezTo>
                  <a:cubicBezTo>
                    <a:pt x="91440" y="408254"/>
                    <a:pt x="140970" y="438734"/>
                    <a:pt x="205227" y="438734"/>
                  </a:cubicBezTo>
                  <a:lnTo>
                    <a:pt x="2480918" y="438734"/>
                  </a:lnTo>
                  <a:cubicBezTo>
                    <a:pt x="2568548" y="438734"/>
                    <a:pt x="2639668" y="367614"/>
                    <a:pt x="2639668" y="279984"/>
                  </a:cubicBezTo>
                  <a:lnTo>
                    <a:pt x="2639668" y="201930"/>
                  </a:lnTo>
                  <a:cubicBezTo>
                    <a:pt x="2639668" y="149860"/>
                    <a:pt x="2614268" y="104140"/>
                    <a:pt x="2576168" y="74930"/>
                  </a:cubicBezTo>
                  <a:close/>
                  <a:moveTo>
                    <a:pt x="12700" y="236804"/>
                  </a:moveTo>
                  <a:lnTo>
                    <a:pt x="12700" y="158750"/>
                  </a:lnTo>
                  <a:cubicBezTo>
                    <a:pt x="12700" y="78740"/>
                    <a:pt x="78740" y="12700"/>
                    <a:pt x="158750" y="12700"/>
                  </a:cubicBezTo>
                  <a:lnTo>
                    <a:pt x="2441548" y="12700"/>
                  </a:lnTo>
                  <a:cubicBezTo>
                    <a:pt x="2521558" y="12700"/>
                    <a:pt x="2587598" y="78740"/>
                    <a:pt x="2587598" y="158750"/>
                  </a:cubicBezTo>
                  <a:lnTo>
                    <a:pt x="2587598" y="236804"/>
                  </a:lnTo>
                  <a:cubicBezTo>
                    <a:pt x="2587598" y="316814"/>
                    <a:pt x="2521558" y="382854"/>
                    <a:pt x="2441548" y="382854"/>
                  </a:cubicBezTo>
                  <a:lnTo>
                    <a:pt x="158750" y="382854"/>
                  </a:lnTo>
                  <a:cubicBezTo>
                    <a:pt x="78740" y="382854"/>
                    <a:pt x="12700" y="318084"/>
                    <a:pt x="12700" y="236804"/>
                  </a:cubicBezTo>
                  <a:close/>
                  <a:moveTo>
                    <a:pt x="2628238" y="279984"/>
                  </a:moveTo>
                  <a:cubicBezTo>
                    <a:pt x="2628238" y="359994"/>
                    <a:pt x="2560928" y="426034"/>
                    <a:pt x="2480918" y="426034"/>
                  </a:cubicBezTo>
                  <a:lnTo>
                    <a:pt x="205227" y="426034"/>
                  </a:lnTo>
                  <a:cubicBezTo>
                    <a:pt x="157480" y="426034"/>
                    <a:pt x="120650" y="409524"/>
                    <a:pt x="93980" y="381584"/>
                  </a:cubicBezTo>
                  <a:cubicBezTo>
                    <a:pt x="114300" y="390474"/>
                    <a:pt x="135890" y="395554"/>
                    <a:pt x="160020" y="395554"/>
                  </a:cubicBezTo>
                  <a:lnTo>
                    <a:pt x="2442818" y="395554"/>
                  </a:lnTo>
                  <a:cubicBezTo>
                    <a:pt x="2530448" y="395554"/>
                    <a:pt x="2601568" y="324434"/>
                    <a:pt x="2601568" y="236804"/>
                  </a:cubicBezTo>
                  <a:lnTo>
                    <a:pt x="2601568" y="158750"/>
                  </a:lnTo>
                  <a:cubicBezTo>
                    <a:pt x="2601568" y="140970"/>
                    <a:pt x="2597758" y="123190"/>
                    <a:pt x="2592678" y="106680"/>
                  </a:cubicBezTo>
                  <a:cubicBezTo>
                    <a:pt x="2614268" y="132080"/>
                    <a:pt x="2628238" y="165100"/>
                    <a:pt x="2628238" y="201930"/>
                  </a:cubicBezTo>
                  <a:lnTo>
                    <a:pt x="2628238" y="279984"/>
                  </a:lnTo>
                  <a:cubicBezTo>
                    <a:pt x="2628238" y="279984"/>
                    <a:pt x="2628238" y="279984"/>
                    <a:pt x="2628238" y="279984"/>
                  </a:cubicBezTo>
                  <a:close/>
                </a:path>
              </a:pathLst>
            </a:custGeom>
            <a:grpFill/>
            <a:ln w="76200">
              <a:solidFill>
                <a:schemeClr val="accent1"/>
              </a:solidFill>
            </a:ln>
          </p:spPr>
        </p:sp>
      </p:grpSp>
      <p:pic>
        <p:nvPicPr>
          <p:cNvPr id="9" name="Picture 9"/>
          <p:cNvPicPr>
            <a:picLocks noChangeAspect="1"/>
          </p:cNvPicPr>
          <p:nvPr/>
        </p:nvPicPr>
        <p:blipFill>
          <a:blip r:embed="rId3"/>
          <a:srcRect/>
          <a:stretch>
            <a:fillRect/>
          </a:stretch>
        </p:blipFill>
        <p:spPr>
          <a:xfrm>
            <a:off x="9059484" y="6561873"/>
            <a:ext cx="694116" cy="675139"/>
          </a:xfrm>
          <a:prstGeom prst="rect">
            <a:avLst/>
          </a:prstGeom>
        </p:spPr>
      </p:pic>
      <p:sp>
        <p:nvSpPr>
          <p:cNvPr id="15" name="TextBox 15"/>
          <p:cNvSpPr txBox="1"/>
          <p:nvPr/>
        </p:nvSpPr>
        <p:spPr>
          <a:xfrm>
            <a:off x="5334000" y="1366233"/>
            <a:ext cx="4049471" cy="427233"/>
          </a:xfrm>
          <a:prstGeom prst="rect">
            <a:avLst/>
          </a:prstGeom>
        </p:spPr>
        <p:txBody>
          <a:bodyPr wrap="square" lIns="0" tIns="0" rIns="0" bIns="0" rtlCol="0" anchor="t">
            <a:spAutoFit/>
          </a:bodyPr>
          <a:lstStyle/>
          <a:p>
            <a:pPr algn="r" rtl="1">
              <a:lnSpc>
                <a:spcPts val="3531"/>
              </a:lnSpc>
            </a:pPr>
            <a:r>
              <a:rPr lang="ar-SA" sz="2758" dirty="0">
                <a:solidFill>
                  <a:srgbClr val="000000"/>
                </a:solidFill>
              </a:rPr>
              <a:t>وأكمل المد بالياء حديثه قائلًا:</a:t>
            </a:r>
          </a:p>
        </p:txBody>
      </p:sp>
      <p:grpSp>
        <p:nvGrpSpPr>
          <p:cNvPr id="18" name="Group 18"/>
          <p:cNvGrpSpPr/>
          <p:nvPr/>
        </p:nvGrpSpPr>
        <p:grpSpPr>
          <a:xfrm rot="-10800000">
            <a:off x="2951441" y="2236588"/>
            <a:ext cx="5681425" cy="2219216"/>
            <a:chOff x="0" y="0"/>
            <a:chExt cx="7767089" cy="3033896"/>
          </a:xfrm>
        </p:grpSpPr>
        <p:sp>
          <p:nvSpPr>
            <p:cNvPr id="19" name="Freeform 19"/>
            <p:cNvSpPr/>
            <p:nvPr/>
          </p:nvSpPr>
          <p:spPr>
            <a:xfrm>
              <a:off x="0" y="0"/>
              <a:ext cx="7767089" cy="3033896"/>
            </a:xfrm>
            <a:custGeom>
              <a:avLst/>
              <a:gdLst/>
              <a:ahLst/>
              <a:cxnLst/>
              <a:rect l="l" t="t" r="r" b="b"/>
              <a:pathLst>
                <a:path w="7767089" h="3033896">
                  <a:moveTo>
                    <a:pt x="496570" y="0"/>
                  </a:moveTo>
                  <a:lnTo>
                    <a:pt x="496570" y="3033896"/>
                  </a:lnTo>
                  <a:lnTo>
                    <a:pt x="6020839" y="3033896"/>
                  </a:lnTo>
                  <a:lnTo>
                    <a:pt x="6020839" y="0"/>
                  </a:lnTo>
                  <a:cubicBezTo>
                    <a:pt x="6020839" y="0"/>
                    <a:pt x="496570" y="0"/>
                    <a:pt x="496570" y="0"/>
                  </a:cubicBezTo>
                  <a:close/>
                  <a:moveTo>
                    <a:pt x="6517409" y="485006"/>
                  </a:moveTo>
                  <a:lnTo>
                    <a:pt x="6517409" y="455887"/>
                  </a:lnTo>
                  <a:cubicBezTo>
                    <a:pt x="6517409" y="222250"/>
                    <a:pt x="6295160" y="0"/>
                    <a:pt x="6020839" y="0"/>
                  </a:cubicBezTo>
                  <a:lnTo>
                    <a:pt x="6020839" y="3033896"/>
                  </a:lnTo>
                  <a:cubicBezTo>
                    <a:pt x="6295160" y="3033896"/>
                    <a:pt x="6517409" y="2811646"/>
                    <a:pt x="6517409" y="2537326"/>
                  </a:cubicBezTo>
                  <a:lnTo>
                    <a:pt x="6517409" y="957446"/>
                  </a:lnTo>
                  <a:cubicBezTo>
                    <a:pt x="7025409" y="972686"/>
                    <a:pt x="7529599" y="948556"/>
                    <a:pt x="7767089" y="991736"/>
                  </a:cubicBezTo>
                  <a:cubicBezTo>
                    <a:pt x="7363230" y="805046"/>
                    <a:pt x="6928889" y="669156"/>
                    <a:pt x="6517409"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FEBA5"/>
            </a:solidFill>
          </p:spPr>
        </p:sp>
      </p:grpSp>
      <p:sp>
        <p:nvSpPr>
          <p:cNvPr id="20" name="TextBox 20"/>
          <p:cNvSpPr txBox="1"/>
          <p:nvPr/>
        </p:nvSpPr>
        <p:spPr>
          <a:xfrm>
            <a:off x="3893531" y="2341354"/>
            <a:ext cx="4739334" cy="2500685"/>
          </a:xfrm>
          <a:prstGeom prst="rect">
            <a:avLst/>
          </a:prstGeom>
        </p:spPr>
        <p:txBody>
          <a:bodyPr lIns="0" tIns="0" rIns="0" bIns="0" rtlCol="0" anchor="t">
            <a:spAutoFit/>
          </a:bodyPr>
          <a:lstStyle/>
          <a:p>
            <a:pPr marL="0" lvl="0" indent="0" algn="ctr" rtl="1">
              <a:lnSpc>
                <a:spcPts val="3862"/>
              </a:lnSpc>
              <a:spcBef>
                <a:spcPct val="0"/>
              </a:spcBef>
            </a:pPr>
            <a:r>
              <a:rPr lang="ar-SA" sz="2758" u="none" dirty="0">
                <a:solidFill>
                  <a:schemeClr val="tx2">
                    <a:lumMod val="60000"/>
                    <a:lumOff val="40000"/>
                  </a:schemeClr>
                </a:solidFill>
                <a:latin typeface="Arial" panose="020B0604020202020204" pitchFamily="34" charset="0"/>
              </a:rPr>
              <a:t>الشرط الأول </a:t>
            </a:r>
            <a:r>
              <a:rPr lang="ar-SA" sz="2758" u="none" dirty="0">
                <a:solidFill>
                  <a:srgbClr val="000000"/>
                </a:solidFill>
                <a:latin typeface="Arial" panose="020B0604020202020204" pitchFamily="34" charset="0"/>
              </a:rPr>
              <a:t>هو أنني </a:t>
            </a:r>
            <a:r>
              <a:rPr lang="ar-SA" sz="2758" u="none" dirty="0" err="1">
                <a:solidFill>
                  <a:srgbClr val="000000"/>
                </a:solidFill>
                <a:latin typeface="Arial" panose="020B0604020202020204" pitchFamily="34" charset="0"/>
              </a:rPr>
              <a:t>سأكون</a:t>
            </a:r>
            <a:r>
              <a:rPr lang="ar-SA" sz="2758" u="none" dirty="0">
                <a:solidFill>
                  <a:srgbClr val="000000"/>
                </a:solidFill>
                <a:latin typeface="Arial" panose="020B0604020202020204" pitchFamily="34" charset="0"/>
              </a:rPr>
              <a:t> دائمًا معك في </a:t>
            </a:r>
            <a:r>
              <a:rPr lang="ar-SA" sz="2758" u="none" dirty="0" err="1">
                <a:solidFill>
                  <a:srgbClr val="000000"/>
                </a:solidFill>
                <a:latin typeface="Arial" panose="020B0604020202020204" pitchFamily="34" charset="0"/>
              </a:rPr>
              <a:t>أي</a:t>
            </a:r>
            <a:r>
              <a:rPr lang="ar-SA" sz="2758" u="none" dirty="0">
                <a:solidFill>
                  <a:srgbClr val="000000"/>
                </a:solidFill>
                <a:latin typeface="Arial" panose="020B0604020202020204" pitchFamily="34" charset="0"/>
              </a:rPr>
              <a:t> كلمة تريدين </a:t>
            </a:r>
            <a:r>
              <a:rPr lang="ar-SA" sz="2758" u="none" dirty="0" err="1">
                <a:solidFill>
                  <a:srgbClr val="000000"/>
                </a:solidFill>
                <a:latin typeface="Arial" panose="020B0604020202020204" pitchFamily="34" charset="0"/>
              </a:rPr>
              <a:t>أن</a:t>
            </a:r>
            <a:r>
              <a:rPr lang="ar-SA" sz="2758" u="none" dirty="0">
                <a:solidFill>
                  <a:srgbClr val="000000"/>
                </a:solidFill>
                <a:latin typeface="Arial" panose="020B0604020202020204" pitchFamily="34" charset="0"/>
              </a:rPr>
              <a:t> يكون صوتك فيها طويلًا وقويًّا كي </a:t>
            </a:r>
            <a:r>
              <a:rPr lang="ar-SA" sz="2758" u="none" dirty="0" err="1">
                <a:solidFill>
                  <a:srgbClr val="000000"/>
                </a:solidFill>
                <a:latin typeface="Arial" panose="020B0604020202020204" pitchFamily="34" charset="0"/>
              </a:rPr>
              <a:t>أساعدك</a:t>
            </a:r>
            <a:r>
              <a:rPr lang="ar-SA" sz="2758" u="none" dirty="0">
                <a:solidFill>
                  <a:srgbClr val="000000"/>
                </a:solidFill>
                <a:latin typeface="Arial" panose="020B0604020202020204" pitchFamily="34" charset="0"/>
              </a:rPr>
              <a:t>؛ </a:t>
            </a:r>
            <a:r>
              <a:rPr lang="ar-SA" sz="2758" u="none" dirty="0" err="1">
                <a:solidFill>
                  <a:srgbClr val="000000"/>
                </a:solidFill>
                <a:latin typeface="Arial" panose="020B0604020202020204" pitchFamily="34" charset="0"/>
              </a:rPr>
              <a:t>فأكون</a:t>
            </a:r>
            <a:r>
              <a:rPr lang="ar-SA" sz="2758" u="none" dirty="0">
                <a:solidFill>
                  <a:srgbClr val="000000"/>
                </a:solidFill>
                <a:latin typeface="Arial" panose="020B0604020202020204" pitchFamily="34" charset="0"/>
              </a:rPr>
              <a:t> </a:t>
            </a:r>
            <a:r>
              <a:rPr lang="ar-SA" sz="2758" u="none" dirty="0" err="1">
                <a:solidFill>
                  <a:srgbClr val="000000"/>
                </a:solidFill>
                <a:latin typeface="Arial" panose="020B0604020202020204" pitchFamily="34" charset="0"/>
              </a:rPr>
              <a:t>أنا</a:t>
            </a:r>
            <a:r>
              <a:rPr lang="ar-SA" sz="2758" u="none" dirty="0">
                <a:solidFill>
                  <a:srgbClr val="000000"/>
                </a:solidFill>
                <a:latin typeface="Arial" panose="020B0604020202020204" pitchFamily="34" charset="0"/>
              </a:rPr>
              <a:t> المد والحرف الذي تقفين عليه هو الممدود. </a:t>
            </a:r>
          </a:p>
          <a:p>
            <a:pPr marL="0" lvl="0" indent="0" algn="ctr" rtl="1">
              <a:lnSpc>
                <a:spcPts val="3862"/>
              </a:lnSpc>
              <a:spcBef>
                <a:spcPct val="0"/>
              </a:spcBef>
            </a:pPr>
            <a:endParaRPr lang="ar-SA" sz="2758" u="none" dirty="0">
              <a:solidFill>
                <a:srgbClr val="000000"/>
              </a:solidFill>
              <a:latin typeface="Arial" panose="020B0604020202020204" pitchFamily="34" charset="0"/>
            </a:endParaRPr>
          </a:p>
        </p:txBody>
      </p:sp>
      <p:sp>
        <p:nvSpPr>
          <p:cNvPr id="25" name="TextBox 25"/>
          <p:cNvSpPr txBox="1"/>
          <p:nvPr/>
        </p:nvSpPr>
        <p:spPr>
          <a:xfrm>
            <a:off x="8803032" y="1345550"/>
            <a:ext cx="653303" cy="3136756"/>
          </a:xfrm>
          <a:prstGeom prst="rect">
            <a:avLst/>
          </a:prstGeom>
        </p:spPr>
        <p:txBody>
          <a:bodyPr lIns="0" tIns="0" rIns="0" bIns="0" rtlCol="0" anchor="t">
            <a:spAutoFit/>
          </a:bodyPr>
          <a:lstStyle/>
          <a:p>
            <a:pPr algn="ctr" rtl="1">
              <a:lnSpc>
                <a:spcPts val="26816"/>
              </a:lnSpc>
            </a:pPr>
            <a:r>
              <a:rPr lang="ar-SA" sz="19154" dirty="0">
                <a:solidFill>
                  <a:schemeClr val="tx2">
                    <a:lumMod val="60000"/>
                    <a:lumOff val="40000"/>
                  </a:schemeClr>
                </a:solidFill>
              </a:rPr>
              <a:t>١</a:t>
            </a:r>
          </a:p>
        </p:txBody>
      </p:sp>
      <p:sp>
        <p:nvSpPr>
          <p:cNvPr id="28" name="Rounded Rectangle 27">
            <a:extLst>
              <a:ext uri="{FF2B5EF4-FFF2-40B4-BE49-F238E27FC236}">
                <a16:creationId xmlns:a16="http://schemas.microsoft.com/office/drawing/2014/main" id="{F30E103D-0AD4-6A49-AB3F-4BAC0A94EFA2}"/>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9" name="TextBox 18">
            <a:extLst>
              <a:ext uri="{FF2B5EF4-FFF2-40B4-BE49-F238E27FC236}">
                <a16:creationId xmlns:a16="http://schemas.microsoft.com/office/drawing/2014/main" id="{C4BBFAD3-D5CD-BF47-A2DD-59EF9B15CE44}"/>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6" name="Picture 14">
            <a:extLst>
              <a:ext uri="{FF2B5EF4-FFF2-40B4-BE49-F238E27FC236}">
                <a16:creationId xmlns:a16="http://schemas.microsoft.com/office/drawing/2014/main" id="{91DD278C-67F9-2142-B6E0-ABA28EC18875}"/>
              </a:ext>
            </a:extLst>
          </p:cNvPr>
          <p:cNvPicPr>
            <a:picLocks noChangeAspect="1"/>
          </p:cNvPicPr>
          <p:nvPr/>
        </p:nvPicPr>
        <p:blipFill rotWithShape="1">
          <a:blip r:embed="rId4"/>
          <a:srcRect b="12757"/>
          <a:stretch/>
        </p:blipFill>
        <p:spPr>
          <a:xfrm>
            <a:off x="534339" y="1049611"/>
            <a:ext cx="2627861" cy="6375816"/>
          </a:xfrm>
          <a:prstGeom prst="rect">
            <a:avLst/>
          </a:prstGeom>
        </p:spPr>
      </p:pic>
      <p:pic>
        <p:nvPicPr>
          <p:cNvPr id="27" name="Picture 18">
            <a:extLst>
              <a:ext uri="{FF2B5EF4-FFF2-40B4-BE49-F238E27FC236}">
                <a16:creationId xmlns:a16="http://schemas.microsoft.com/office/drawing/2014/main" id="{7A94D8BE-4419-DE4D-80A0-41C7E6EBC054}"/>
              </a:ext>
            </a:extLst>
          </p:cNvPr>
          <p:cNvPicPr>
            <a:picLocks noChangeAspect="1"/>
          </p:cNvPicPr>
          <p:nvPr/>
        </p:nvPicPr>
        <p:blipFill>
          <a:blip r:embed="rId5"/>
          <a:srcRect/>
          <a:stretch>
            <a:fillRect/>
          </a:stretch>
        </p:blipFill>
        <p:spPr>
          <a:xfrm rot="-10800000">
            <a:off x="423738" y="4636779"/>
            <a:ext cx="2831967" cy="2796943"/>
          </a:xfrm>
          <a:prstGeom prst="rect">
            <a:avLst/>
          </a:prstGeom>
        </p:spPr>
      </p:pic>
      <p:pic>
        <p:nvPicPr>
          <p:cNvPr id="30" name="Picture 21">
            <a:extLst>
              <a:ext uri="{FF2B5EF4-FFF2-40B4-BE49-F238E27FC236}">
                <a16:creationId xmlns:a16="http://schemas.microsoft.com/office/drawing/2014/main" id="{2C71A9B9-A77E-5040-9DF5-1DC2D0338E2A}"/>
              </a:ext>
            </a:extLst>
          </p:cNvPr>
          <p:cNvPicPr>
            <a:picLocks noChangeAspect="1"/>
          </p:cNvPicPr>
          <p:nvPr/>
        </p:nvPicPr>
        <p:blipFill>
          <a:blip r:embed="rId6"/>
          <a:srcRect/>
          <a:stretch>
            <a:fillRect/>
          </a:stretch>
        </p:blipFill>
        <p:spPr>
          <a:xfrm>
            <a:off x="1024517" y="2639936"/>
            <a:ext cx="1630407" cy="2306405"/>
          </a:xfrm>
          <a:prstGeom prst="rect">
            <a:avLst/>
          </a:prstGeom>
        </p:spPr>
      </p:pic>
      <p:sp>
        <p:nvSpPr>
          <p:cNvPr id="31" name="TextBox 27">
            <a:extLst>
              <a:ext uri="{FF2B5EF4-FFF2-40B4-BE49-F238E27FC236}">
                <a16:creationId xmlns:a16="http://schemas.microsoft.com/office/drawing/2014/main" id="{EAFB23CD-9F0A-D74D-96AF-B7BB7D017FD4}"/>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32" name="Picture 8">
            <a:extLst>
              <a:ext uri="{FF2B5EF4-FFF2-40B4-BE49-F238E27FC236}">
                <a16:creationId xmlns:a16="http://schemas.microsoft.com/office/drawing/2014/main" id="{10E1AAFC-FFDE-ED41-9DA3-26510FFDF618}"/>
              </a:ext>
            </a:extLst>
          </p:cNvPr>
          <p:cNvPicPr>
            <a:picLocks noChangeAspect="1"/>
          </p:cNvPicPr>
          <p:nvPr/>
        </p:nvPicPr>
        <p:blipFill rotWithShape="1">
          <a:blip r:embed="rId7"/>
          <a:srcRect b="-2817"/>
          <a:stretch/>
        </p:blipFill>
        <p:spPr>
          <a:xfrm>
            <a:off x="8210962" y="3357744"/>
            <a:ext cx="1517575" cy="4062223"/>
          </a:xfrm>
          <a:prstGeom prst="rect">
            <a:avLst/>
          </a:prstGeom>
        </p:spPr>
      </p:pic>
      <p:pic>
        <p:nvPicPr>
          <p:cNvPr id="33" name="Picture 21">
            <a:extLst>
              <a:ext uri="{FF2B5EF4-FFF2-40B4-BE49-F238E27FC236}">
                <a16:creationId xmlns:a16="http://schemas.microsoft.com/office/drawing/2014/main" id="{8AC2C371-4D5E-4343-9939-C9F43C49CD62}"/>
              </a:ext>
            </a:extLst>
          </p:cNvPr>
          <p:cNvPicPr>
            <a:picLocks noChangeAspect="1"/>
          </p:cNvPicPr>
          <p:nvPr/>
        </p:nvPicPr>
        <p:blipFill>
          <a:blip r:embed="rId8"/>
          <a:srcRect/>
          <a:stretch>
            <a:fillRect/>
          </a:stretch>
        </p:blipFill>
        <p:spPr>
          <a:xfrm>
            <a:off x="8447761" y="5934889"/>
            <a:ext cx="1032735" cy="8256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ntr" presetSubtype="2"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right)">
                                      <p:cBhvr>
                                        <p:cTn id="10" dur="500"/>
                                        <p:tgtEl>
                                          <p:spTgt spid="1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right)">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5"/>
          <a:srcRect/>
          <a:stretch>
            <a:fillRect/>
          </a:stretch>
        </p:blipFill>
        <p:spPr>
          <a:xfrm>
            <a:off x="9059484" y="6561873"/>
            <a:ext cx="694116" cy="675139"/>
          </a:xfrm>
          <a:prstGeom prst="rect">
            <a:avLst/>
          </a:prstGeom>
        </p:spPr>
      </p:pic>
      <p:sp>
        <p:nvSpPr>
          <p:cNvPr id="9" name="TextBox 9"/>
          <p:cNvSpPr txBox="1"/>
          <p:nvPr/>
        </p:nvSpPr>
        <p:spPr>
          <a:xfrm>
            <a:off x="5814971" y="2955041"/>
            <a:ext cx="3818059" cy="1965987"/>
          </a:xfrm>
          <a:prstGeom prst="rect">
            <a:avLst/>
          </a:prstGeom>
        </p:spPr>
        <p:txBody>
          <a:bodyPr lIns="0" tIns="0" rIns="0" bIns="0" rtlCol="0" anchor="t">
            <a:spAutoFit/>
          </a:bodyPr>
          <a:lstStyle/>
          <a:p>
            <a:pPr marL="0" lvl="0" indent="0" algn="ctr" rtl="1">
              <a:lnSpc>
                <a:spcPts val="16795"/>
              </a:lnSpc>
              <a:spcBef>
                <a:spcPct val="0"/>
              </a:spcBef>
            </a:pPr>
            <a:r>
              <a:rPr lang="ar-SA" sz="11996" dirty="0">
                <a:solidFill>
                  <a:srgbClr val="333333"/>
                </a:solidFill>
              </a:rPr>
              <a:t>سر</a:t>
            </a:r>
            <a:r>
              <a:rPr lang="ar-SA" sz="11996" dirty="0">
                <a:solidFill>
                  <a:srgbClr val="FF0000"/>
                </a:solidFill>
              </a:rPr>
              <a:t>ي</a:t>
            </a:r>
            <a:r>
              <a:rPr lang="ar-SA" sz="11996" dirty="0">
                <a:solidFill>
                  <a:srgbClr val="333333"/>
                </a:solidFill>
              </a:rPr>
              <a:t>ر</a:t>
            </a:r>
          </a:p>
        </p:txBody>
      </p:sp>
      <p:pic>
        <p:nvPicPr>
          <p:cNvPr id="10" name="Picture 10"/>
          <p:cNvPicPr>
            <a:picLocks noChangeAspect="1"/>
          </p:cNvPicPr>
          <p:nvPr/>
        </p:nvPicPr>
        <p:blipFill>
          <a:blip r:embed="rId6"/>
          <a:srcRect/>
          <a:stretch>
            <a:fillRect/>
          </a:stretch>
        </p:blipFill>
        <p:spPr>
          <a:xfrm>
            <a:off x="7221028" y="4000342"/>
            <a:ext cx="1367908" cy="1935068"/>
          </a:xfrm>
          <a:prstGeom prst="rect">
            <a:avLst/>
          </a:prstGeom>
        </p:spPr>
      </p:pic>
      <p:grpSp>
        <p:nvGrpSpPr>
          <p:cNvPr id="14" name="Group 14"/>
          <p:cNvGrpSpPr/>
          <p:nvPr/>
        </p:nvGrpSpPr>
        <p:grpSpPr>
          <a:xfrm rot="-10800000">
            <a:off x="2459927" y="1327376"/>
            <a:ext cx="6946615" cy="2191537"/>
            <a:chOff x="0" y="0"/>
            <a:chExt cx="17978862" cy="5672019"/>
          </a:xfrm>
        </p:grpSpPr>
        <p:sp>
          <p:nvSpPr>
            <p:cNvPr id="15" name="Freeform 15"/>
            <p:cNvSpPr/>
            <p:nvPr/>
          </p:nvSpPr>
          <p:spPr>
            <a:xfrm>
              <a:off x="0" y="0"/>
              <a:ext cx="17978862" cy="5672019"/>
            </a:xfrm>
            <a:custGeom>
              <a:avLst/>
              <a:gdLst/>
              <a:ahLst/>
              <a:cxnLst/>
              <a:rect l="l" t="t" r="r" b="b"/>
              <a:pathLst>
                <a:path w="17978862" h="5672019">
                  <a:moveTo>
                    <a:pt x="496570" y="0"/>
                  </a:moveTo>
                  <a:lnTo>
                    <a:pt x="496570" y="5672019"/>
                  </a:lnTo>
                  <a:lnTo>
                    <a:pt x="16232612" y="5672019"/>
                  </a:lnTo>
                  <a:lnTo>
                    <a:pt x="16232612" y="0"/>
                  </a:lnTo>
                  <a:cubicBezTo>
                    <a:pt x="16232612" y="0"/>
                    <a:pt x="496570" y="0"/>
                    <a:pt x="496570" y="0"/>
                  </a:cubicBezTo>
                  <a:close/>
                  <a:moveTo>
                    <a:pt x="16729182" y="3123129"/>
                  </a:moveTo>
                  <a:lnTo>
                    <a:pt x="16729182" y="507825"/>
                  </a:lnTo>
                  <a:cubicBezTo>
                    <a:pt x="16729182" y="222250"/>
                    <a:pt x="16506932" y="0"/>
                    <a:pt x="16232612" y="0"/>
                  </a:cubicBezTo>
                  <a:lnTo>
                    <a:pt x="16232612" y="5672019"/>
                  </a:lnTo>
                  <a:cubicBezTo>
                    <a:pt x="16506932" y="5672019"/>
                    <a:pt x="16729182" y="5449769"/>
                    <a:pt x="16729182" y="5175449"/>
                  </a:cubicBezTo>
                  <a:lnTo>
                    <a:pt x="16729182" y="3595569"/>
                  </a:lnTo>
                  <a:cubicBezTo>
                    <a:pt x="17237182" y="3610809"/>
                    <a:pt x="17741371" y="3586679"/>
                    <a:pt x="17978862" y="3629859"/>
                  </a:cubicBezTo>
                  <a:cubicBezTo>
                    <a:pt x="17575002" y="3443169"/>
                    <a:pt x="17140662" y="3307279"/>
                    <a:pt x="16729182" y="3123129"/>
                  </a:cubicBezTo>
                  <a:close/>
                  <a:moveTo>
                    <a:pt x="0" y="507825"/>
                  </a:moveTo>
                  <a:lnTo>
                    <a:pt x="0" y="5175449"/>
                  </a:lnTo>
                  <a:cubicBezTo>
                    <a:pt x="0" y="5449769"/>
                    <a:pt x="222250" y="5672019"/>
                    <a:pt x="496570" y="5672019"/>
                  </a:cubicBezTo>
                  <a:lnTo>
                    <a:pt x="496570" y="0"/>
                  </a:lnTo>
                  <a:cubicBezTo>
                    <a:pt x="222250" y="0"/>
                    <a:pt x="0" y="222250"/>
                    <a:pt x="0" y="507825"/>
                  </a:cubicBezTo>
                  <a:close/>
                </a:path>
              </a:pathLst>
            </a:custGeom>
            <a:solidFill>
              <a:srgbClr val="FFEBA5"/>
            </a:solidFill>
          </p:spPr>
        </p:sp>
      </p:grpSp>
      <p:sp>
        <p:nvSpPr>
          <p:cNvPr id="20" name="TextBox 20"/>
          <p:cNvSpPr txBox="1"/>
          <p:nvPr/>
        </p:nvSpPr>
        <p:spPr>
          <a:xfrm>
            <a:off x="2937921" y="1403467"/>
            <a:ext cx="6468621" cy="1981633"/>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مثال ذلك كلمة سَرِير؛ فهنا الكلمة تحتاج أن يكون صوت حرف الراء أطول وأقوى، فجئت أنا المد بالياء لأقف بعد الكسرة وأساعدها، وأصبح اسمي المد بينما الحرف الذي تقف تحته الكسرة اسمه الممدود.</a:t>
            </a:r>
          </a:p>
        </p:txBody>
      </p:sp>
      <p:pic>
        <p:nvPicPr>
          <p:cNvPr id="21" name="Picture 21"/>
          <p:cNvPicPr>
            <a:picLocks noChangeAspect="1"/>
          </p:cNvPicPr>
          <p:nvPr/>
        </p:nvPicPr>
        <p:blipFill>
          <a:blip r:embed="rId5"/>
          <a:srcRect/>
          <a:stretch>
            <a:fillRect/>
          </a:stretch>
        </p:blipFill>
        <p:spPr>
          <a:xfrm>
            <a:off x="9211884" y="6714273"/>
            <a:ext cx="694116" cy="675139"/>
          </a:xfrm>
          <a:prstGeom prst="rect">
            <a:avLst/>
          </a:prstGeom>
        </p:spPr>
      </p:pic>
      <p:grpSp>
        <p:nvGrpSpPr>
          <p:cNvPr id="22" name="Group 22"/>
          <p:cNvGrpSpPr/>
          <p:nvPr/>
        </p:nvGrpSpPr>
        <p:grpSpPr>
          <a:xfrm>
            <a:off x="7446073" y="5262498"/>
            <a:ext cx="1728407" cy="810361"/>
            <a:chOff x="0" y="0"/>
            <a:chExt cx="640151" cy="300134"/>
          </a:xfrm>
        </p:grpSpPr>
        <p:sp>
          <p:nvSpPr>
            <p:cNvPr id="23" name="Freeform 23"/>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24" name="TextBox 24"/>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29" name="TextBox 29"/>
          <p:cNvSpPr txBox="1"/>
          <p:nvPr/>
        </p:nvSpPr>
        <p:spPr>
          <a:xfrm>
            <a:off x="7929787" y="5421125"/>
            <a:ext cx="623691" cy="455574"/>
          </a:xfrm>
          <a:prstGeom prst="rect">
            <a:avLst/>
          </a:prstGeom>
        </p:spPr>
        <p:txBody>
          <a:bodyPr lIns="0" tIns="0" rIns="0" bIns="0" rtlCol="0" anchor="t">
            <a:spAutoFit/>
          </a:bodyPr>
          <a:lstStyle/>
          <a:p>
            <a:pPr marL="0" lvl="0" indent="0" algn="just" rtl="1">
              <a:lnSpc>
                <a:spcPts val="3862"/>
              </a:lnSpc>
              <a:spcBef>
                <a:spcPct val="0"/>
              </a:spcBef>
            </a:pPr>
            <a:r>
              <a:rPr lang="ar-SA" sz="2758" dirty="0">
                <a:solidFill>
                  <a:srgbClr val="000000"/>
                </a:solidFill>
              </a:rPr>
              <a:t>المد</a:t>
            </a:r>
          </a:p>
        </p:txBody>
      </p:sp>
      <p:grpSp>
        <p:nvGrpSpPr>
          <p:cNvPr id="30" name="Group 30"/>
          <p:cNvGrpSpPr/>
          <p:nvPr/>
        </p:nvGrpSpPr>
        <p:grpSpPr>
          <a:xfrm>
            <a:off x="7446073" y="6235293"/>
            <a:ext cx="1728407" cy="810361"/>
            <a:chOff x="0" y="0"/>
            <a:chExt cx="640151" cy="300134"/>
          </a:xfrm>
        </p:grpSpPr>
        <p:sp>
          <p:nvSpPr>
            <p:cNvPr id="31" name="Freeform 31"/>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32" name="TextBox 32"/>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33" name="TextBox 33"/>
          <p:cNvSpPr txBox="1"/>
          <p:nvPr/>
        </p:nvSpPr>
        <p:spPr>
          <a:xfrm>
            <a:off x="7671722" y="6399791"/>
            <a:ext cx="1105544" cy="455574"/>
          </a:xfrm>
          <a:prstGeom prst="rect">
            <a:avLst/>
          </a:prstGeom>
        </p:spPr>
        <p:txBody>
          <a:bodyPr lIns="0" tIns="0" rIns="0" bIns="0" rtlCol="0" anchor="t">
            <a:spAutoFit/>
          </a:bodyPr>
          <a:lstStyle/>
          <a:p>
            <a:pPr marL="0" lvl="0" indent="0" algn="just" rtl="1">
              <a:lnSpc>
                <a:spcPts val="3862"/>
              </a:lnSpc>
              <a:spcBef>
                <a:spcPct val="0"/>
              </a:spcBef>
            </a:pPr>
            <a:r>
              <a:rPr lang="ar-SA" sz="2758" u="none" dirty="0">
                <a:solidFill>
                  <a:srgbClr val="000000"/>
                </a:solidFill>
              </a:rPr>
              <a:t>الممدود</a:t>
            </a:r>
          </a:p>
        </p:txBody>
      </p:sp>
      <p:pic>
        <p:nvPicPr>
          <p:cNvPr id="38" name="Picture 3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199840" y="6406567"/>
            <a:ext cx="1093833" cy="459410"/>
          </a:xfrm>
          <a:prstGeom prst="rect">
            <a:avLst/>
          </a:prstGeom>
        </p:spPr>
      </p:pic>
      <p:pic>
        <p:nvPicPr>
          <p:cNvPr id="39" name="Picture 3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199840" y="5594732"/>
            <a:ext cx="1093833" cy="459410"/>
          </a:xfrm>
          <a:prstGeom prst="rect">
            <a:avLst/>
          </a:prstGeom>
        </p:spPr>
      </p:pic>
      <p:grpSp>
        <p:nvGrpSpPr>
          <p:cNvPr id="42" name="Group 17">
            <a:extLst>
              <a:ext uri="{FF2B5EF4-FFF2-40B4-BE49-F238E27FC236}">
                <a16:creationId xmlns:a16="http://schemas.microsoft.com/office/drawing/2014/main" id="{A06096DB-CB57-2D4A-A84C-0148690A629F}"/>
              </a:ext>
            </a:extLst>
          </p:cNvPr>
          <p:cNvGrpSpPr/>
          <p:nvPr/>
        </p:nvGrpSpPr>
        <p:grpSpPr>
          <a:xfrm>
            <a:off x="4264124" y="5266838"/>
            <a:ext cx="1728407" cy="810361"/>
            <a:chOff x="0" y="0"/>
            <a:chExt cx="640151" cy="300134"/>
          </a:xfrm>
        </p:grpSpPr>
        <p:sp>
          <p:nvSpPr>
            <p:cNvPr id="43" name="Freeform 18">
              <a:extLst>
                <a:ext uri="{FF2B5EF4-FFF2-40B4-BE49-F238E27FC236}">
                  <a16:creationId xmlns:a16="http://schemas.microsoft.com/office/drawing/2014/main" id="{A77FC309-0E22-954F-9AAD-8600048B66F3}"/>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4" name="TextBox 19">
              <a:extLst>
                <a:ext uri="{FF2B5EF4-FFF2-40B4-BE49-F238E27FC236}">
                  <a16:creationId xmlns:a16="http://schemas.microsoft.com/office/drawing/2014/main" id="{F0ED188D-A0F8-B64E-AEB0-88DCC8BD2EB5}"/>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45" name="Group 17">
            <a:extLst>
              <a:ext uri="{FF2B5EF4-FFF2-40B4-BE49-F238E27FC236}">
                <a16:creationId xmlns:a16="http://schemas.microsoft.com/office/drawing/2014/main" id="{B88DEC8D-FFF3-214E-9115-58E69EFBA730}"/>
              </a:ext>
            </a:extLst>
          </p:cNvPr>
          <p:cNvGrpSpPr/>
          <p:nvPr/>
        </p:nvGrpSpPr>
        <p:grpSpPr>
          <a:xfrm>
            <a:off x="4255512" y="6239383"/>
            <a:ext cx="1728407" cy="810361"/>
            <a:chOff x="0" y="0"/>
            <a:chExt cx="640151" cy="300134"/>
          </a:xfrm>
        </p:grpSpPr>
        <p:sp>
          <p:nvSpPr>
            <p:cNvPr id="46" name="Freeform 18">
              <a:extLst>
                <a:ext uri="{FF2B5EF4-FFF2-40B4-BE49-F238E27FC236}">
                  <a16:creationId xmlns:a16="http://schemas.microsoft.com/office/drawing/2014/main" id="{89299B7A-8BC7-2D46-A80A-90F58EA64770}"/>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7" name="TextBox 19">
              <a:extLst>
                <a:ext uri="{FF2B5EF4-FFF2-40B4-BE49-F238E27FC236}">
                  <a16:creationId xmlns:a16="http://schemas.microsoft.com/office/drawing/2014/main" id="{925C6936-4D75-2246-8E7B-0A73F749077A}"/>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48" name="TextBox 22">
            <a:extLst>
              <a:ext uri="{FF2B5EF4-FFF2-40B4-BE49-F238E27FC236}">
                <a16:creationId xmlns:a16="http://schemas.microsoft.com/office/drawing/2014/main" id="{4E04B362-EF64-8F4A-BCDB-85FCB74E1B09}"/>
              </a:ext>
            </a:extLst>
          </p:cNvPr>
          <p:cNvSpPr txBox="1"/>
          <p:nvPr/>
        </p:nvSpPr>
        <p:spPr>
          <a:xfrm>
            <a:off x="3970878" y="5413551"/>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الياء</a:t>
            </a:r>
          </a:p>
          <a:p>
            <a:pPr marL="0" lvl="0" indent="0" algn="just" rtl="1">
              <a:lnSpc>
                <a:spcPts val="3862"/>
              </a:lnSpc>
              <a:spcBef>
                <a:spcPct val="0"/>
              </a:spcBef>
            </a:pPr>
            <a:endParaRPr lang="ar-SA" sz="2758" dirty="0">
              <a:solidFill>
                <a:srgbClr val="000000"/>
              </a:solidFill>
            </a:endParaRPr>
          </a:p>
        </p:txBody>
      </p:sp>
      <p:sp>
        <p:nvSpPr>
          <p:cNvPr id="49" name="TextBox 36">
            <a:extLst>
              <a:ext uri="{FF2B5EF4-FFF2-40B4-BE49-F238E27FC236}">
                <a16:creationId xmlns:a16="http://schemas.microsoft.com/office/drawing/2014/main" id="{EA169B32-D3E5-1247-B418-7947134C2DB8}"/>
              </a:ext>
            </a:extLst>
          </p:cNvPr>
          <p:cNvSpPr txBox="1"/>
          <p:nvPr/>
        </p:nvSpPr>
        <p:spPr>
          <a:xfrm>
            <a:off x="4033118" y="6382149"/>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الراء</a:t>
            </a:r>
          </a:p>
          <a:p>
            <a:pPr marL="0" lvl="0" indent="0" algn="just" rtl="1">
              <a:lnSpc>
                <a:spcPts val="3862"/>
              </a:lnSpc>
              <a:spcBef>
                <a:spcPct val="0"/>
              </a:spcBef>
            </a:pPr>
            <a:endParaRPr lang="ar-SA" sz="2758" dirty="0">
              <a:solidFill>
                <a:srgbClr val="000000"/>
              </a:solidFill>
            </a:endParaRPr>
          </a:p>
        </p:txBody>
      </p:sp>
      <p:sp>
        <p:nvSpPr>
          <p:cNvPr id="50" name="Rounded Rectangle 49">
            <a:extLst>
              <a:ext uri="{FF2B5EF4-FFF2-40B4-BE49-F238E27FC236}">
                <a16:creationId xmlns:a16="http://schemas.microsoft.com/office/drawing/2014/main" id="{1253FC84-03C9-A340-B2EC-85CECEBEF20C}"/>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51" name="TextBox 18">
            <a:extLst>
              <a:ext uri="{FF2B5EF4-FFF2-40B4-BE49-F238E27FC236}">
                <a16:creationId xmlns:a16="http://schemas.microsoft.com/office/drawing/2014/main" id="{0F79F073-0C22-8D4D-9422-3F492DC080D4}"/>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40" name="Picture 14">
            <a:extLst>
              <a:ext uri="{FF2B5EF4-FFF2-40B4-BE49-F238E27FC236}">
                <a16:creationId xmlns:a16="http://schemas.microsoft.com/office/drawing/2014/main" id="{9DA93658-D5DD-0543-B9F2-C5D9635555E7}"/>
              </a:ext>
            </a:extLst>
          </p:cNvPr>
          <p:cNvPicPr>
            <a:picLocks noChangeAspect="1"/>
          </p:cNvPicPr>
          <p:nvPr/>
        </p:nvPicPr>
        <p:blipFill rotWithShape="1">
          <a:blip r:embed="rId9"/>
          <a:srcRect b="12757"/>
          <a:stretch/>
        </p:blipFill>
        <p:spPr>
          <a:xfrm>
            <a:off x="534339" y="1049611"/>
            <a:ext cx="2627861" cy="6375816"/>
          </a:xfrm>
          <a:prstGeom prst="rect">
            <a:avLst/>
          </a:prstGeom>
        </p:spPr>
      </p:pic>
      <p:pic>
        <p:nvPicPr>
          <p:cNvPr id="41" name="Picture 18">
            <a:extLst>
              <a:ext uri="{FF2B5EF4-FFF2-40B4-BE49-F238E27FC236}">
                <a16:creationId xmlns:a16="http://schemas.microsoft.com/office/drawing/2014/main" id="{081E6E86-3850-5449-884E-0C66EA688C5B}"/>
              </a:ext>
            </a:extLst>
          </p:cNvPr>
          <p:cNvPicPr>
            <a:picLocks noChangeAspect="1"/>
          </p:cNvPicPr>
          <p:nvPr/>
        </p:nvPicPr>
        <p:blipFill>
          <a:blip r:embed="rId10"/>
          <a:srcRect/>
          <a:stretch>
            <a:fillRect/>
          </a:stretch>
        </p:blipFill>
        <p:spPr>
          <a:xfrm rot="-10800000">
            <a:off x="423738" y="4636779"/>
            <a:ext cx="2831967" cy="2796943"/>
          </a:xfrm>
          <a:prstGeom prst="rect">
            <a:avLst/>
          </a:prstGeom>
        </p:spPr>
      </p:pic>
      <p:pic>
        <p:nvPicPr>
          <p:cNvPr id="52" name="Picture 21">
            <a:extLst>
              <a:ext uri="{FF2B5EF4-FFF2-40B4-BE49-F238E27FC236}">
                <a16:creationId xmlns:a16="http://schemas.microsoft.com/office/drawing/2014/main" id="{1394ED1D-DB61-FD44-8C97-2BCE74A2B1F7}"/>
              </a:ext>
            </a:extLst>
          </p:cNvPr>
          <p:cNvPicPr>
            <a:picLocks noChangeAspect="1"/>
          </p:cNvPicPr>
          <p:nvPr/>
        </p:nvPicPr>
        <p:blipFill>
          <a:blip r:embed="rId11"/>
          <a:srcRect/>
          <a:stretch>
            <a:fillRect/>
          </a:stretch>
        </p:blipFill>
        <p:spPr>
          <a:xfrm>
            <a:off x="1024517" y="2639936"/>
            <a:ext cx="1630407" cy="2306405"/>
          </a:xfrm>
          <a:prstGeom prst="rect">
            <a:avLst/>
          </a:prstGeom>
        </p:spPr>
      </p:pic>
      <p:sp>
        <p:nvSpPr>
          <p:cNvPr id="53" name="TextBox 27">
            <a:extLst>
              <a:ext uri="{FF2B5EF4-FFF2-40B4-BE49-F238E27FC236}">
                <a16:creationId xmlns:a16="http://schemas.microsoft.com/office/drawing/2014/main" id="{F860C2BA-77C7-5646-AB37-7B9A0B227EB2}"/>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8" name="Picture 7" descr="A picture containing text, monitor, indoor&#10;&#10;Description automatically generated">
            <a:extLst>
              <a:ext uri="{FF2B5EF4-FFF2-40B4-BE49-F238E27FC236}">
                <a16:creationId xmlns:a16="http://schemas.microsoft.com/office/drawing/2014/main" id="{68C447B5-248B-4641-ABAD-74D59D0C02D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16585" y="3528671"/>
            <a:ext cx="2615656" cy="1407390"/>
          </a:xfrm>
          <a:prstGeom prst="rect">
            <a:avLst/>
          </a:prstGeom>
        </p:spPr>
      </p:pic>
      <p:pic>
        <p:nvPicPr>
          <p:cNvPr id="17" name="Audio Recording 15 Aug 2022 at 14:56:59" descr="Audio Recording 15 Aug 2022 at 14:56:59">
            <a:hlinkClick r:id="" action="ppaction://media"/>
            <a:extLst>
              <a:ext uri="{FF2B5EF4-FFF2-40B4-BE49-F238E27FC236}">
                <a16:creationId xmlns:a16="http://schemas.microsoft.com/office/drawing/2014/main" id="{71CCEADD-4FB5-AD4C-9913-36489FCDF31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680356" y="469664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 presetClass="mediacall" presetSubtype="0" fill="hold" nodeType="withEffect">
                                  <p:stCondLst>
                                    <p:cond delay="0"/>
                                  </p:stCondLst>
                                  <p:childTnLst>
                                    <p:cmd type="call" cmd="playFrom(0.0)">
                                      <p:cBhvr>
                                        <p:cTn id="23" dur="2752" fill="hold"/>
                                        <p:tgtEl>
                                          <p:spTgt spid="17"/>
                                        </p:tgtEl>
                                      </p:cBhvr>
                                    </p:cmd>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right)">
                                      <p:cBhvr>
                                        <p:cTn id="37" dur="500"/>
                                        <p:tgtEl>
                                          <p:spTgt spid="33"/>
                                        </p:tgtEl>
                                      </p:cBhvr>
                                    </p:animEffect>
                                  </p:childTnLst>
                                </p:cTn>
                              </p:par>
                              <p:par>
                                <p:cTn id="38" presetID="22" presetClass="entr" presetSubtype="2"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right)">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right)">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right)">
                                      <p:cBhvr>
                                        <p:cTn id="58" dur="5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500"/>
                                        <p:tgtEl>
                                          <p:spTgt spid="49"/>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7" fill="hold" display="0">
                  <p:stCondLst>
                    <p:cond delay="indefinite"/>
                  </p:stCondLst>
                  <p:endCondLst>
                    <p:cond evt="onStopAudio" delay="0">
                      <p:tgtEl>
                        <p:sldTgt/>
                      </p:tgtEl>
                    </p:cond>
                  </p:endCondLst>
                </p:cTn>
                <p:tgtEl>
                  <p:spTgt spid="17"/>
                </p:tgtEl>
              </p:cMediaNode>
            </p:audio>
          </p:childTnLst>
        </p:cTn>
      </p:par>
    </p:tnLst>
    <p:bldLst>
      <p:bldP spid="9" grpId="0"/>
      <p:bldP spid="20" grpId="0"/>
      <p:bldP spid="29" grpId="0"/>
      <p:bldP spid="33" grpId="0"/>
      <p:bldP spid="48"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5"/>
          <a:srcRect/>
          <a:stretch>
            <a:fillRect/>
          </a:stretch>
        </p:blipFill>
        <p:spPr>
          <a:xfrm>
            <a:off x="9059484" y="6561873"/>
            <a:ext cx="694116" cy="675139"/>
          </a:xfrm>
          <a:prstGeom prst="rect">
            <a:avLst/>
          </a:prstGeom>
        </p:spPr>
      </p:pic>
      <p:sp>
        <p:nvSpPr>
          <p:cNvPr id="9" name="TextBox 9"/>
          <p:cNvSpPr txBox="1"/>
          <p:nvPr/>
        </p:nvSpPr>
        <p:spPr>
          <a:xfrm>
            <a:off x="5882699" y="2685539"/>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333333"/>
                </a:solidFill>
              </a:rPr>
              <a:t>طب</a:t>
            </a:r>
            <a:r>
              <a:rPr lang="ar-SA" sz="11996" dirty="0">
                <a:solidFill>
                  <a:srgbClr val="FF0000"/>
                </a:solidFill>
              </a:rPr>
              <a:t>ي</a:t>
            </a:r>
            <a:r>
              <a:rPr lang="ar-SA" sz="11996" dirty="0">
                <a:solidFill>
                  <a:srgbClr val="333333"/>
                </a:solidFill>
              </a:rPr>
              <a:t>ب</a:t>
            </a:r>
            <a:endParaRPr lang="ar-SA" sz="11996" dirty="0">
              <a:solidFill>
                <a:srgbClr val="000000"/>
              </a:solidFill>
            </a:endParaRPr>
          </a:p>
        </p:txBody>
      </p:sp>
      <p:pic>
        <p:nvPicPr>
          <p:cNvPr id="10" name="Picture 10"/>
          <p:cNvPicPr>
            <a:picLocks noChangeAspect="1"/>
          </p:cNvPicPr>
          <p:nvPr/>
        </p:nvPicPr>
        <p:blipFill>
          <a:blip r:embed="rId6"/>
          <a:srcRect/>
          <a:stretch>
            <a:fillRect/>
          </a:stretch>
        </p:blipFill>
        <p:spPr>
          <a:xfrm>
            <a:off x="7351097" y="3622078"/>
            <a:ext cx="1367908" cy="1935068"/>
          </a:xfrm>
          <a:prstGeom prst="rect">
            <a:avLst/>
          </a:prstGeom>
        </p:spPr>
      </p:pic>
      <p:grpSp>
        <p:nvGrpSpPr>
          <p:cNvPr id="14" name="Group 14"/>
          <p:cNvGrpSpPr/>
          <p:nvPr/>
        </p:nvGrpSpPr>
        <p:grpSpPr>
          <a:xfrm rot="-10800000">
            <a:off x="3284979" y="1327376"/>
            <a:ext cx="5190704" cy="1398486"/>
            <a:chOff x="0" y="0"/>
            <a:chExt cx="13434305" cy="3619488"/>
          </a:xfrm>
        </p:grpSpPr>
        <p:sp>
          <p:nvSpPr>
            <p:cNvPr id="15" name="Freeform 15"/>
            <p:cNvSpPr/>
            <p:nvPr/>
          </p:nvSpPr>
          <p:spPr>
            <a:xfrm>
              <a:off x="0" y="0"/>
              <a:ext cx="13434306" cy="3619488"/>
            </a:xfrm>
            <a:custGeom>
              <a:avLst/>
              <a:gdLst/>
              <a:ahLst/>
              <a:cxnLst/>
              <a:rect l="l" t="t" r="r" b="b"/>
              <a:pathLst>
                <a:path w="13434306" h="3619488">
                  <a:moveTo>
                    <a:pt x="496570" y="0"/>
                  </a:moveTo>
                  <a:lnTo>
                    <a:pt x="496570" y="3619488"/>
                  </a:lnTo>
                  <a:lnTo>
                    <a:pt x="11688056" y="3619488"/>
                  </a:lnTo>
                  <a:lnTo>
                    <a:pt x="11688056" y="0"/>
                  </a:lnTo>
                  <a:cubicBezTo>
                    <a:pt x="11688056" y="0"/>
                    <a:pt x="496570" y="0"/>
                    <a:pt x="496570" y="0"/>
                  </a:cubicBezTo>
                  <a:close/>
                  <a:moveTo>
                    <a:pt x="12184625" y="1070598"/>
                  </a:moveTo>
                  <a:lnTo>
                    <a:pt x="12184625" y="467416"/>
                  </a:lnTo>
                  <a:cubicBezTo>
                    <a:pt x="12184625" y="222250"/>
                    <a:pt x="11962375" y="0"/>
                    <a:pt x="11688056" y="0"/>
                  </a:cubicBezTo>
                  <a:lnTo>
                    <a:pt x="11688056" y="3619488"/>
                  </a:lnTo>
                  <a:cubicBezTo>
                    <a:pt x="11962375" y="3619488"/>
                    <a:pt x="12184625" y="3397238"/>
                    <a:pt x="12184625" y="3122918"/>
                  </a:cubicBezTo>
                  <a:lnTo>
                    <a:pt x="12184625" y="1543038"/>
                  </a:lnTo>
                  <a:cubicBezTo>
                    <a:pt x="12692625" y="1558278"/>
                    <a:pt x="13196815" y="1534148"/>
                    <a:pt x="13434306" y="1577328"/>
                  </a:cubicBezTo>
                  <a:cubicBezTo>
                    <a:pt x="13030445" y="1390638"/>
                    <a:pt x="12596106" y="1254748"/>
                    <a:pt x="12184625" y="1070598"/>
                  </a:cubicBezTo>
                  <a:close/>
                  <a:moveTo>
                    <a:pt x="0" y="467416"/>
                  </a:moveTo>
                  <a:lnTo>
                    <a:pt x="0" y="3122918"/>
                  </a:lnTo>
                  <a:cubicBezTo>
                    <a:pt x="0" y="3397238"/>
                    <a:pt x="222250" y="3619488"/>
                    <a:pt x="496570" y="3619488"/>
                  </a:cubicBezTo>
                  <a:lnTo>
                    <a:pt x="496570" y="0"/>
                  </a:lnTo>
                  <a:cubicBezTo>
                    <a:pt x="222250" y="0"/>
                    <a:pt x="0" y="222250"/>
                    <a:pt x="0" y="467416"/>
                  </a:cubicBezTo>
                  <a:close/>
                </a:path>
              </a:pathLst>
            </a:custGeom>
            <a:solidFill>
              <a:srgbClr val="FFEBA5"/>
            </a:solidFill>
          </p:spPr>
        </p:sp>
      </p:grpSp>
      <p:grpSp>
        <p:nvGrpSpPr>
          <p:cNvPr id="17" name="Group 17"/>
          <p:cNvGrpSpPr/>
          <p:nvPr/>
        </p:nvGrpSpPr>
        <p:grpSpPr>
          <a:xfrm>
            <a:off x="7293673" y="5266857"/>
            <a:ext cx="1728407" cy="810361"/>
            <a:chOff x="0" y="0"/>
            <a:chExt cx="640151" cy="300134"/>
          </a:xfrm>
        </p:grpSpPr>
        <p:sp>
          <p:nvSpPr>
            <p:cNvPr id="18" name="Freeform 18"/>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19" name="TextBox 19"/>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23" name="TextBox 23"/>
          <p:cNvSpPr txBox="1"/>
          <p:nvPr/>
        </p:nvSpPr>
        <p:spPr>
          <a:xfrm>
            <a:off x="3878857" y="1474039"/>
            <a:ext cx="4529742" cy="981359"/>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هل تستطيعون التمييز بين المد والممدود في الكلمات التالية؟</a:t>
            </a:r>
          </a:p>
        </p:txBody>
      </p:sp>
      <p:pic>
        <p:nvPicPr>
          <p:cNvPr id="8" name="Picture 7" descr="A picture containing text&#10;&#10;Description automatically generated">
            <a:extLst>
              <a:ext uri="{FF2B5EF4-FFF2-40B4-BE49-F238E27FC236}">
                <a16:creationId xmlns:a16="http://schemas.microsoft.com/office/drawing/2014/main" id="{F14FCBBA-3593-D248-9E43-C9DEAE7E6D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5372" y="2483749"/>
            <a:ext cx="1333974" cy="3640860"/>
          </a:xfrm>
          <a:prstGeom prst="rect">
            <a:avLst/>
          </a:prstGeom>
        </p:spPr>
      </p:pic>
      <p:grpSp>
        <p:nvGrpSpPr>
          <p:cNvPr id="41" name="Group 17">
            <a:extLst>
              <a:ext uri="{FF2B5EF4-FFF2-40B4-BE49-F238E27FC236}">
                <a16:creationId xmlns:a16="http://schemas.microsoft.com/office/drawing/2014/main" id="{221ED9F7-1818-5C45-9FF9-C0F6309B9876}"/>
              </a:ext>
            </a:extLst>
          </p:cNvPr>
          <p:cNvGrpSpPr/>
          <p:nvPr/>
        </p:nvGrpSpPr>
        <p:grpSpPr>
          <a:xfrm>
            <a:off x="4264124" y="5266838"/>
            <a:ext cx="1728407" cy="810361"/>
            <a:chOff x="0" y="0"/>
            <a:chExt cx="640151" cy="300134"/>
          </a:xfrm>
        </p:grpSpPr>
        <p:sp>
          <p:nvSpPr>
            <p:cNvPr id="42" name="Freeform 18">
              <a:extLst>
                <a:ext uri="{FF2B5EF4-FFF2-40B4-BE49-F238E27FC236}">
                  <a16:creationId xmlns:a16="http://schemas.microsoft.com/office/drawing/2014/main" id="{59084129-1051-1046-B582-D9EDAFDBD8D0}"/>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3" name="TextBox 19">
              <a:extLst>
                <a:ext uri="{FF2B5EF4-FFF2-40B4-BE49-F238E27FC236}">
                  <a16:creationId xmlns:a16="http://schemas.microsoft.com/office/drawing/2014/main" id="{4E1995DC-ED7C-F84C-B476-56C38179B61A}"/>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27" name="TextBox 27"/>
          <p:cNvSpPr txBox="1"/>
          <p:nvPr/>
        </p:nvSpPr>
        <p:spPr>
          <a:xfrm>
            <a:off x="4098478" y="5416559"/>
            <a:ext cx="1781853" cy="455574"/>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الياء</a:t>
            </a:r>
          </a:p>
        </p:txBody>
      </p:sp>
      <p:sp>
        <p:nvSpPr>
          <p:cNvPr id="28" name="TextBox 28"/>
          <p:cNvSpPr txBox="1"/>
          <p:nvPr/>
        </p:nvSpPr>
        <p:spPr>
          <a:xfrm>
            <a:off x="7791729" y="5416559"/>
            <a:ext cx="623691" cy="455574"/>
          </a:xfrm>
          <a:prstGeom prst="rect">
            <a:avLst/>
          </a:prstGeom>
        </p:spPr>
        <p:txBody>
          <a:bodyPr lIns="0" tIns="0" rIns="0" bIns="0" rtlCol="0" anchor="t">
            <a:spAutoFit/>
          </a:bodyPr>
          <a:lstStyle/>
          <a:p>
            <a:pPr marL="0" lvl="0" indent="0" algn="just" rtl="1">
              <a:lnSpc>
                <a:spcPts val="3862"/>
              </a:lnSpc>
              <a:spcBef>
                <a:spcPct val="0"/>
              </a:spcBef>
            </a:pPr>
            <a:r>
              <a:rPr lang="ar-SA" sz="2758">
                <a:solidFill>
                  <a:srgbClr val="000000"/>
                </a:solidFill>
              </a:rPr>
              <a:t>المد</a:t>
            </a:r>
          </a:p>
        </p:txBody>
      </p:sp>
      <p:grpSp>
        <p:nvGrpSpPr>
          <p:cNvPr id="29" name="Group 29"/>
          <p:cNvGrpSpPr/>
          <p:nvPr/>
        </p:nvGrpSpPr>
        <p:grpSpPr>
          <a:xfrm>
            <a:off x="7293673" y="6216197"/>
            <a:ext cx="1728407" cy="810361"/>
            <a:chOff x="0" y="0"/>
            <a:chExt cx="640151" cy="300134"/>
          </a:xfrm>
        </p:grpSpPr>
        <p:sp>
          <p:nvSpPr>
            <p:cNvPr id="30" name="Freeform 30"/>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31" name="TextBox 31"/>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44" name="Group 17">
            <a:extLst>
              <a:ext uri="{FF2B5EF4-FFF2-40B4-BE49-F238E27FC236}">
                <a16:creationId xmlns:a16="http://schemas.microsoft.com/office/drawing/2014/main" id="{74B083BD-391E-5447-8FAD-9AB453187DEA}"/>
              </a:ext>
            </a:extLst>
          </p:cNvPr>
          <p:cNvGrpSpPr/>
          <p:nvPr/>
        </p:nvGrpSpPr>
        <p:grpSpPr>
          <a:xfrm>
            <a:off x="4308908" y="6215316"/>
            <a:ext cx="1728407" cy="810361"/>
            <a:chOff x="0" y="0"/>
            <a:chExt cx="640151" cy="300134"/>
          </a:xfrm>
        </p:grpSpPr>
        <p:sp>
          <p:nvSpPr>
            <p:cNvPr id="45" name="Freeform 18">
              <a:extLst>
                <a:ext uri="{FF2B5EF4-FFF2-40B4-BE49-F238E27FC236}">
                  <a16:creationId xmlns:a16="http://schemas.microsoft.com/office/drawing/2014/main" id="{9F0848FA-0995-2B44-81A6-93C9FB92F152}"/>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6" name="TextBox 19">
              <a:extLst>
                <a:ext uri="{FF2B5EF4-FFF2-40B4-BE49-F238E27FC236}">
                  <a16:creationId xmlns:a16="http://schemas.microsoft.com/office/drawing/2014/main" id="{B141C0B3-2F38-9744-BC93-A323544BF8AF}"/>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32" name="TextBox 32"/>
          <p:cNvSpPr txBox="1"/>
          <p:nvPr/>
        </p:nvSpPr>
        <p:spPr>
          <a:xfrm>
            <a:off x="7597442" y="6365900"/>
            <a:ext cx="1105544" cy="455574"/>
          </a:xfrm>
          <a:prstGeom prst="rect">
            <a:avLst/>
          </a:prstGeom>
        </p:spPr>
        <p:txBody>
          <a:bodyPr lIns="0" tIns="0" rIns="0" bIns="0" rtlCol="0" anchor="t">
            <a:spAutoFit/>
          </a:bodyPr>
          <a:lstStyle/>
          <a:p>
            <a:pPr marL="0" lvl="0" indent="0" algn="just" rtl="1">
              <a:lnSpc>
                <a:spcPts val="3862"/>
              </a:lnSpc>
              <a:spcBef>
                <a:spcPct val="0"/>
              </a:spcBef>
            </a:pPr>
            <a:r>
              <a:rPr lang="ar-SA" sz="2758" u="none">
                <a:solidFill>
                  <a:srgbClr val="000000"/>
                </a:solidFill>
              </a:rPr>
              <a:t>الممدود</a:t>
            </a:r>
          </a:p>
        </p:txBody>
      </p:sp>
      <p:sp>
        <p:nvSpPr>
          <p:cNvPr id="36" name="TextBox 36"/>
          <p:cNvSpPr txBox="1"/>
          <p:nvPr/>
        </p:nvSpPr>
        <p:spPr>
          <a:xfrm>
            <a:off x="4014809" y="6377085"/>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الباء</a:t>
            </a:r>
          </a:p>
          <a:p>
            <a:pPr marL="0" lvl="0" indent="0" algn="just" rtl="1">
              <a:lnSpc>
                <a:spcPts val="3862"/>
              </a:lnSpc>
              <a:spcBef>
                <a:spcPct val="0"/>
              </a:spcBef>
            </a:pPr>
            <a:endParaRPr lang="ar-SA" sz="2758" dirty="0">
              <a:solidFill>
                <a:srgbClr val="000000"/>
              </a:solidFill>
            </a:endParaRPr>
          </a:p>
        </p:txBody>
      </p:sp>
      <p:pic>
        <p:nvPicPr>
          <p:cNvPr id="37" name="Picture 3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6143728" y="5464184"/>
            <a:ext cx="1093833" cy="459410"/>
          </a:xfrm>
          <a:prstGeom prst="rect">
            <a:avLst/>
          </a:prstGeom>
        </p:spPr>
      </p:pic>
      <p:pic>
        <p:nvPicPr>
          <p:cNvPr id="38" name="Picture 3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6161740" y="6404855"/>
            <a:ext cx="1093833" cy="459410"/>
          </a:xfrm>
          <a:prstGeom prst="rect">
            <a:avLst/>
          </a:prstGeom>
        </p:spPr>
      </p:pic>
      <p:sp>
        <p:nvSpPr>
          <p:cNvPr id="47" name="Rounded Rectangle 46">
            <a:extLst>
              <a:ext uri="{FF2B5EF4-FFF2-40B4-BE49-F238E27FC236}">
                <a16:creationId xmlns:a16="http://schemas.microsoft.com/office/drawing/2014/main" id="{369870D9-C8FC-394C-9F71-B8ED67954E10}"/>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48" name="TextBox 18">
            <a:extLst>
              <a:ext uri="{FF2B5EF4-FFF2-40B4-BE49-F238E27FC236}">
                <a16:creationId xmlns:a16="http://schemas.microsoft.com/office/drawing/2014/main" id="{FF6B5DD0-438C-D540-B3D0-68DE697026D1}"/>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9" name="Picture 14">
            <a:extLst>
              <a:ext uri="{FF2B5EF4-FFF2-40B4-BE49-F238E27FC236}">
                <a16:creationId xmlns:a16="http://schemas.microsoft.com/office/drawing/2014/main" id="{1A47ED4E-1D55-BD44-8F87-6F0C05467ACF}"/>
              </a:ext>
            </a:extLst>
          </p:cNvPr>
          <p:cNvPicPr>
            <a:picLocks noChangeAspect="1"/>
          </p:cNvPicPr>
          <p:nvPr/>
        </p:nvPicPr>
        <p:blipFill rotWithShape="1">
          <a:blip r:embed="rId10"/>
          <a:srcRect b="12757"/>
          <a:stretch/>
        </p:blipFill>
        <p:spPr>
          <a:xfrm>
            <a:off x="534339" y="1049611"/>
            <a:ext cx="2627861" cy="6375816"/>
          </a:xfrm>
          <a:prstGeom prst="rect">
            <a:avLst/>
          </a:prstGeom>
        </p:spPr>
      </p:pic>
      <p:pic>
        <p:nvPicPr>
          <p:cNvPr id="40" name="Picture 18">
            <a:extLst>
              <a:ext uri="{FF2B5EF4-FFF2-40B4-BE49-F238E27FC236}">
                <a16:creationId xmlns:a16="http://schemas.microsoft.com/office/drawing/2014/main" id="{3BFF3EC1-D34C-ED48-B3B7-81416750911E}"/>
              </a:ext>
            </a:extLst>
          </p:cNvPr>
          <p:cNvPicPr>
            <a:picLocks noChangeAspect="1"/>
          </p:cNvPicPr>
          <p:nvPr/>
        </p:nvPicPr>
        <p:blipFill>
          <a:blip r:embed="rId11"/>
          <a:srcRect/>
          <a:stretch>
            <a:fillRect/>
          </a:stretch>
        </p:blipFill>
        <p:spPr>
          <a:xfrm rot="-10800000">
            <a:off x="423738" y="4636779"/>
            <a:ext cx="2831967" cy="2796943"/>
          </a:xfrm>
          <a:prstGeom prst="rect">
            <a:avLst/>
          </a:prstGeom>
        </p:spPr>
      </p:pic>
      <p:pic>
        <p:nvPicPr>
          <p:cNvPr id="49" name="Picture 21">
            <a:extLst>
              <a:ext uri="{FF2B5EF4-FFF2-40B4-BE49-F238E27FC236}">
                <a16:creationId xmlns:a16="http://schemas.microsoft.com/office/drawing/2014/main" id="{F0D1BCCC-F4D8-1B4D-9894-73ED794339C4}"/>
              </a:ext>
            </a:extLst>
          </p:cNvPr>
          <p:cNvPicPr>
            <a:picLocks noChangeAspect="1"/>
          </p:cNvPicPr>
          <p:nvPr/>
        </p:nvPicPr>
        <p:blipFill>
          <a:blip r:embed="rId12"/>
          <a:srcRect/>
          <a:stretch>
            <a:fillRect/>
          </a:stretch>
        </p:blipFill>
        <p:spPr>
          <a:xfrm>
            <a:off x="1024517" y="2639936"/>
            <a:ext cx="1630407" cy="2306405"/>
          </a:xfrm>
          <a:prstGeom prst="rect">
            <a:avLst/>
          </a:prstGeom>
        </p:spPr>
      </p:pic>
      <p:sp>
        <p:nvSpPr>
          <p:cNvPr id="50" name="TextBox 27">
            <a:extLst>
              <a:ext uri="{FF2B5EF4-FFF2-40B4-BE49-F238E27FC236}">
                <a16:creationId xmlns:a16="http://schemas.microsoft.com/office/drawing/2014/main" id="{2A690DE3-397D-E046-B2D9-E1541C57E7DF}"/>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20" name="Audio Recording 15 Aug 2022 at 14:57:18" descr="Audio Recording 15 Aug 2022 at 14:57:18">
            <a:hlinkClick r:id="" action="ppaction://media"/>
            <a:extLst>
              <a:ext uri="{FF2B5EF4-FFF2-40B4-BE49-F238E27FC236}">
                <a16:creationId xmlns:a16="http://schemas.microsoft.com/office/drawing/2014/main" id="{BB6B15CC-B43E-034A-8E52-0B1D812EFAE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436089" y="4375992"/>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 presetClass="mediacall" presetSubtype="0" fill="hold" nodeType="withEffect">
                                  <p:stCondLst>
                                    <p:cond delay="0"/>
                                  </p:stCondLst>
                                  <p:childTnLst>
                                    <p:cmd type="call" cmd="playFrom(0.0)">
                                      <p:cBhvr>
                                        <p:cTn id="20" dur="2496" fill="hold"/>
                                        <p:tgtEl>
                                          <p:spTgt spid="20"/>
                                        </p:tgtEl>
                                      </p:cBhvr>
                                    </p:cmd>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right)">
                                      <p:cBhvr>
                                        <p:cTn id="45" dur="500"/>
                                        <p:tgtEl>
                                          <p:spTgt spid="37"/>
                                        </p:tgtEl>
                                      </p:cBhvr>
                                    </p:animEffect>
                                  </p:childTnLst>
                                </p:cTn>
                              </p:par>
                              <p:par>
                                <p:cTn id="46" presetID="22" presetClass="entr" presetSubtype="2"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right)">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right)">
                                      <p:cBhvr>
                                        <p:cTn id="53" dur="500"/>
                                        <p:tgtEl>
                                          <p:spTgt spid="27"/>
                                        </p:tgtEl>
                                      </p:cBhvr>
                                    </p:animEffect>
                                  </p:childTnLst>
                                </p:cTn>
                              </p:par>
                              <p:par>
                                <p:cTn id="54" presetID="22" presetClass="entr" presetSubtype="2"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right)">
                                      <p:cBhvr>
                                        <p:cTn id="56" dur="500"/>
                                        <p:tgtEl>
                                          <p:spTgt spid="4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right)">
                                      <p:cBhvr>
                                        <p:cTn id="61" dur="500"/>
                                        <p:tgtEl>
                                          <p:spTgt spid="36"/>
                                        </p:tgtEl>
                                      </p:cBhvr>
                                    </p:animEffect>
                                  </p:childTnLst>
                                </p:cTn>
                              </p:par>
                              <p:par>
                                <p:cTn id="62" presetID="22" presetClass="entr" presetSubtype="2"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right)">
                                      <p:cBhvr>
                                        <p:cTn id="6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5" fill="hold" display="0">
                  <p:stCondLst>
                    <p:cond delay="indefinite"/>
                  </p:stCondLst>
                  <p:endCondLst>
                    <p:cond evt="onStopAudio" delay="0">
                      <p:tgtEl>
                        <p:sldTgt/>
                      </p:tgtEl>
                    </p:cond>
                  </p:endCondLst>
                </p:cTn>
                <p:tgtEl>
                  <p:spTgt spid="20"/>
                </p:tgtEl>
              </p:cMediaNode>
            </p:audio>
          </p:childTnLst>
        </p:cTn>
      </p:par>
    </p:tnLst>
    <p:bldLst>
      <p:bldP spid="9" grpId="0"/>
      <p:bldP spid="23" grpId="0"/>
      <p:bldP spid="27" grpId="0"/>
      <p:bldP spid="28" grpId="0"/>
      <p:bldP spid="32"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0703" y="259068"/>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5"/>
          <a:srcRect/>
          <a:stretch>
            <a:fillRect/>
          </a:stretch>
        </p:blipFill>
        <p:spPr>
          <a:xfrm>
            <a:off x="9059484" y="6561873"/>
            <a:ext cx="694116" cy="675139"/>
          </a:xfrm>
          <a:prstGeom prst="rect">
            <a:avLst/>
          </a:prstGeom>
        </p:spPr>
      </p:pic>
      <p:sp>
        <p:nvSpPr>
          <p:cNvPr id="9" name="TextBox 9"/>
          <p:cNvSpPr txBox="1"/>
          <p:nvPr/>
        </p:nvSpPr>
        <p:spPr>
          <a:xfrm>
            <a:off x="5514685" y="2685539"/>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333333"/>
                </a:solidFill>
              </a:rPr>
              <a:t>بط</a:t>
            </a:r>
            <a:r>
              <a:rPr lang="ar-SA" sz="11996" dirty="0">
                <a:solidFill>
                  <a:srgbClr val="FF0000"/>
                </a:solidFill>
              </a:rPr>
              <a:t>ي</a:t>
            </a:r>
            <a:r>
              <a:rPr lang="ar-SA" sz="11996" dirty="0">
                <a:solidFill>
                  <a:srgbClr val="333333"/>
                </a:solidFill>
              </a:rPr>
              <a:t>خ</a:t>
            </a:r>
            <a:endParaRPr lang="ar-SA" sz="11996" dirty="0">
              <a:solidFill>
                <a:srgbClr val="000000"/>
              </a:solidFill>
            </a:endParaRPr>
          </a:p>
        </p:txBody>
      </p:sp>
      <p:pic>
        <p:nvPicPr>
          <p:cNvPr id="10" name="Picture 10"/>
          <p:cNvPicPr>
            <a:picLocks noChangeAspect="1"/>
          </p:cNvPicPr>
          <p:nvPr/>
        </p:nvPicPr>
        <p:blipFill>
          <a:blip r:embed="rId6"/>
          <a:srcRect/>
          <a:stretch>
            <a:fillRect/>
          </a:stretch>
        </p:blipFill>
        <p:spPr>
          <a:xfrm>
            <a:off x="7146721" y="3498202"/>
            <a:ext cx="1367908" cy="1935068"/>
          </a:xfrm>
          <a:prstGeom prst="rect">
            <a:avLst/>
          </a:prstGeom>
        </p:spPr>
      </p:pic>
      <p:grpSp>
        <p:nvGrpSpPr>
          <p:cNvPr id="14" name="Group 14"/>
          <p:cNvGrpSpPr/>
          <p:nvPr/>
        </p:nvGrpSpPr>
        <p:grpSpPr>
          <a:xfrm rot="-10800000">
            <a:off x="3284979" y="1327376"/>
            <a:ext cx="5190704" cy="1398486"/>
            <a:chOff x="0" y="0"/>
            <a:chExt cx="13434305" cy="3619488"/>
          </a:xfrm>
        </p:grpSpPr>
        <p:sp>
          <p:nvSpPr>
            <p:cNvPr id="15" name="Freeform 15"/>
            <p:cNvSpPr/>
            <p:nvPr/>
          </p:nvSpPr>
          <p:spPr>
            <a:xfrm>
              <a:off x="0" y="0"/>
              <a:ext cx="13434306" cy="3619488"/>
            </a:xfrm>
            <a:custGeom>
              <a:avLst/>
              <a:gdLst/>
              <a:ahLst/>
              <a:cxnLst/>
              <a:rect l="l" t="t" r="r" b="b"/>
              <a:pathLst>
                <a:path w="13434306" h="3619488">
                  <a:moveTo>
                    <a:pt x="496570" y="0"/>
                  </a:moveTo>
                  <a:lnTo>
                    <a:pt x="496570" y="3619488"/>
                  </a:lnTo>
                  <a:lnTo>
                    <a:pt x="11688056" y="3619488"/>
                  </a:lnTo>
                  <a:lnTo>
                    <a:pt x="11688056" y="0"/>
                  </a:lnTo>
                  <a:cubicBezTo>
                    <a:pt x="11688056" y="0"/>
                    <a:pt x="496570" y="0"/>
                    <a:pt x="496570" y="0"/>
                  </a:cubicBezTo>
                  <a:close/>
                  <a:moveTo>
                    <a:pt x="12184625" y="1070598"/>
                  </a:moveTo>
                  <a:lnTo>
                    <a:pt x="12184625" y="467416"/>
                  </a:lnTo>
                  <a:cubicBezTo>
                    <a:pt x="12184625" y="222250"/>
                    <a:pt x="11962375" y="0"/>
                    <a:pt x="11688056" y="0"/>
                  </a:cubicBezTo>
                  <a:lnTo>
                    <a:pt x="11688056" y="3619488"/>
                  </a:lnTo>
                  <a:cubicBezTo>
                    <a:pt x="11962375" y="3619488"/>
                    <a:pt x="12184625" y="3397238"/>
                    <a:pt x="12184625" y="3122918"/>
                  </a:cubicBezTo>
                  <a:lnTo>
                    <a:pt x="12184625" y="1543038"/>
                  </a:lnTo>
                  <a:cubicBezTo>
                    <a:pt x="12692625" y="1558278"/>
                    <a:pt x="13196815" y="1534148"/>
                    <a:pt x="13434306" y="1577328"/>
                  </a:cubicBezTo>
                  <a:cubicBezTo>
                    <a:pt x="13030445" y="1390638"/>
                    <a:pt x="12596106" y="1254748"/>
                    <a:pt x="12184625" y="1070598"/>
                  </a:cubicBezTo>
                  <a:close/>
                  <a:moveTo>
                    <a:pt x="0" y="467416"/>
                  </a:moveTo>
                  <a:lnTo>
                    <a:pt x="0" y="3122918"/>
                  </a:lnTo>
                  <a:cubicBezTo>
                    <a:pt x="0" y="3397238"/>
                    <a:pt x="222250" y="3619488"/>
                    <a:pt x="496570" y="3619488"/>
                  </a:cubicBezTo>
                  <a:lnTo>
                    <a:pt x="496570" y="0"/>
                  </a:lnTo>
                  <a:cubicBezTo>
                    <a:pt x="222250" y="0"/>
                    <a:pt x="0" y="222250"/>
                    <a:pt x="0" y="467416"/>
                  </a:cubicBezTo>
                  <a:close/>
                </a:path>
              </a:pathLst>
            </a:custGeom>
            <a:solidFill>
              <a:srgbClr val="FFEBA5"/>
            </a:solidFill>
          </p:spPr>
        </p:sp>
      </p:grpSp>
      <p:grpSp>
        <p:nvGrpSpPr>
          <p:cNvPr id="16" name="Group 16"/>
          <p:cNvGrpSpPr/>
          <p:nvPr/>
        </p:nvGrpSpPr>
        <p:grpSpPr>
          <a:xfrm>
            <a:off x="7293673" y="5266857"/>
            <a:ext cx="1728407" cy="810361"/>
            <a:chOff x="0" y="0"/>
            <a:chExt cx="640151" cy="300134"/>
          </a:xfrm>
        </p:grpSpPr>
        <p:sp>
          <p:nvSpPr>
            <p:cNvPr id="17" name="Freeform 17"/>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18" name="TextBox 18"/>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41" name="Group 17">
            <a:extLst>
              <a:ext uri="{FF2B5EF4-FFF2-40B4-BE49-F238E27FC236}">
                <a16:creationId xmlns:a16="http://schemas.microsoft.com/office/drawing/2014/main" id="{61350698-F4A1-A947-85D1-011862163970}"/>
              </a:ext>
            </a:extLst>
          </p:cNvPr>
          <p:cNvGrpSpPr/>
          <p:nvPr/>
        </p:nvGrpSpPr>
        <p:grpSpPr>
          <a:xfrm>
            <a:off x="4264124" y="5266838"/>
            <a:ext cx="1728407" cy="810361"/>
            <a:chOff x="0" y="0"/>
            <a:chExt cx="640151" cy="300134"/>
          </a:xfrm>
        </p:grpSpPr>
        <p:sp>
          <p:nvSpPr>
            <p:cNvPr id="42" name="Freeform 18">
              <a:extLst>
                <a:ext uri="{FF2B5EF4-FFF2-40B4-BE49-F238E27FC236}">
                  <a16:creationId xmlns:a16="http://schemas.microsoft.com/office/drawing/2014/main" id="{B8395CBF-B0D0-8A4E-92B2-9190CB822EBE}"/>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3" name="TextBox 19">
              <a:extLst>
                <a:ext uri="{FF2B5EF4-FFF2-40B4-BE49-F238E27FC236}">
                  <a16:creationId xmlns:a16="http://schemas.microsoft.com/office/drawing/2014/main" id="{DF8EA65C-C4D6-DA47-9E70-8CA521953AF6}"/>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44" name="Group 17">
            <a:extLst>
              <a:ext uri="{FF2B5EF4-FFF2-40B4-BE49-F238E27FC236}">
                <a16:creationId xmlns:a16="http://schemas.microsoft.com/office/drawing/2014/main" id="{7311CAD0-385B-7A44-9EF7-4141D0EC9749}"/>
              </a:ext>
            </a:extLst>
          </p:cNvPr>
          <p:cNvGrpSpPr/>
          <p:nvPr/>
        </p:nvGrpSpPr>
        <p:grpSpPr>
          <a:xfrm>
            <a:off x="4255512" y="6239383"/>
            <a:ext cx="1728407" cy="810361"/>
            <a:chOff x="0" y="0"/>
            <a:chExt cx="640151" cy="300134"/>
          </a:xfrm>
        </p:grpSpPr>
        <p:sp>
          <p:nvSpPr>
            <p:cNvPr id="45" name="Freeform 18">
              <a:extLst>
                <a:ext uri="{FF2B5EF4-FFF2-40B4-BE49-F238E27FC236}">
                  <a16:creationId xmlns:a16="http://schemas.microsoft.com/office/drawing/2014/main" id="{2677FD5B-8454-F043-8306-06094150C9F8}"/>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6" name="TextBox 19">
              <a:extLst>
                <a:ext uri="{FF2B5EF4-FFF2-40B4-BE49-F238E27FC236}">
                  <a16:creationId xmlns:a16="http://schemas.microsoft.com/office/drawing/2014/main" id="{4287817D-6C6D-AF47-A8D0-FCEA9EBA02A0}"/>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22" name="TextBox 22"/>
          <p:cNvSpPr txBox="1"/>
          <p:nvPr/>
        </p:nvSpPr>
        <p:spPr>
          <a:xfrm>
            <a:off x="4061173" y="5416559"/>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الياء</a:t>
            </a:r>
          </a:p>
          <a:p>
            <a:pPr marL="0" lvl="0" indent="0" algn="just" rtl="1">
              <a:lnSpc>
                <a:spcPts val="3862"/>
              </a:lnSpc>
              <a:spcBef>
                <a:spcPct val="0"/>
              </a:spcBef>
            </a:pPr>
            <a:endParaRPr lang="ar-SA" sz="2758" dirty="0">
              <a:solidFill>
                <a:srgbClr val="000000"/>
              </a:solidFill>
            </a:endParaRPr>
          </a:p>
        </p:txBody>
      </p:sp>
      <p:grpSp>
        <p:nvGrpSpPr>
          <p:cNvPr id="23" name="Group 23"/>
          <p:cNvGrpSpPr/>
          <p:nvPr/>
        </p:nvGrpSpPr>
        <p:grpSpPr>
          <a:xfrm>
            <a:off x="7293673" y="6216197"/>
            <a:ext cx="1728407" cy="810361"/>
            <a:chOff x="0" y="0"/>
            <a:chExt cx="640151" cy="300134"/>
          </a:xfrm>
        </p:grpSpPr>
        <p:sp>
          <p:nvSpPr>
            <p:cNvPr id="24" name="Freeform 24"/>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25" name="TextBox 25"/>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33" name="TextBox 33"/>
          <p:cNvSpPr txBox="1"/>
          <p:nvPr/>
        </p:nvSpPr>
        <p:spPr>
          <a:xfrm>
            <a:off x="3878857" y="1474039"/>
            <a:ext cx="4529742" cy="981359"/>
          </a:xfrm>
          <a:prstGeom prst="rect">
            <a:avLst/>
          </a:prstGeom>
        </p:spPr>
        <p:txBody>
          <a:bodyPr lIns="0" tIns="0" rIns="0" bIns="0" rtlCol="0" anchor="t">
            <a:spAutoFit/>
          </a:bodyPr>
          <a:lstStyle/>
          <a:p>
            <a:pPr marL="0" lvl="0" indent="0" algn="ctr" rtl="1">
              <a:lnSpc>
                <a:spcPts val="3862"/>
              </a:lnSpc>
              <a:spcBef>
                <a:spcPct val="0"/>
              </a:spcBef>
            </a:pPr>
            <a:r>
              <a:rPr lang="ar-SA" sz="2758">
                <a:solidFill>
                  <a:srgbClr val="000000"/>
                </a:solidFill>
              </a:rPr>
              <a:t>هل تستطيعون التمييز بين المد والممدود في الكلمات التالية؟</a:t>
            </a:r>
          </a:p>
        </p:txBody>
      </p:sp>
      <p:sp>
        <p:nvSpPr>
          <p:cNvPr id="34" name="TextBox 34"/>
          <p:cNvSpPr txBox="1"/>
          <p:nvPr/>
        </p:nvSpPr>
        <p:spPr>
          <a:xfrm>
            <a:off x="7791729" y="5416559"/>
            <a:ext cx="623691" cy="455574"/>
          </a:xfrm>
          <a:prstGeom prst="rect">
            <a:avLst/>
          </a:prstGeom>
        </p:spPr>
        <p:txBody>
          <a:bodyPr lIns="0" tIns="0" rIns="0" bIns="0" rtlCol="0" anchor="t">
            <a:spAutoFit/>
          </a:bodyPr>
          <a:lstStyle/>
          <a:p>
            <a:pPr marL="0" lvl="0" indent="0" algn="just" rtl="1">
              <a:lnSpc>
                <a:spcPts val="3862"/>
              </a:lnSpc>
              <a:spcBef>
                <a:spcPct val="0"/>
              </a:spcBef>
            </a:pPr>
            <a:r>
              <a:rPr lang="ar-SA" sz="2758" dirty="0">
                <a:solidFill>
                  <a:srgbClr val="000000"/>
                </a:solidFill>
              </a:rPr>
              <a:t>المد</a:t>
            </a:r>
          </a:p>
        </p:txBody>
      </p:sp>
      <p:sp>
        <p:nvSpPr>
          <p:cNvPr id="35" name="TextBox 35"/>
          <p:cNvSpPr txBox="1"/>
          <p:nvPr/>
        </p:nvSpPr>
        <p:spPr>
          <a:xfrm>
            <a:off x="7597442" y="6365900"/>
            <a:ext cx="1105544" cy="455574"/>
          </a:xfrm>
          <a:prstGeom prst="rect">
            <a:avLst/>
          </a:prstGeom>
        </p:spPr>
        <p:txBody>
          <a:bodyPr lIns="0" tIns="0" rIns="0" bIns="0" rtlCol="0" anchor="t">
            <a:spAutoFit/>
          </a:bodyPr>
          <a:lstStyle/>
          <a:p>
            <a:pPr marL="0" lvl="0" indent="0" algn="just" rtl="1">
              <a:lnSpc>
                <a:spcPts val="3862"/>
              </a:lnSpc>
              <a:spcBef>
                <a:spcPct val="0"/>
              </a:spcBef>
            </a:pPr>
            <a:r>
              <a:rPr lang="ar-SA" sz="2758" u="none">
                <a:solidFill>
                  <a:srgbClr val="000000"/>
                </a:solidFill>
              </a:rPr>
              <a:t>الممدود</a:t>
            </a:r>
          </a:p>
        </p:txBody>
      </p:sp>
      <p:sp>
        <p:nvSpPr>
          <p:cNvPr id="36" name="TextBox 36"/>
          <p:cNvSpPr txBox="1"/>
          <p:nvPr/>
        </p:nvSpPr>
        <p:spPr>
          <a:xfrm>
            <a:off x="4033118" y="6382149"/>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الطاء</a:t>
            </a:r>
          </a:p>
          <a:p>
            <a:pPr marL="0" lvl="0" indent="0" algn="just" rtl="1">
              <a:lnSpc>
                <a:spcPts val="3862"/>
              </a:lnSpc>
              <a:spcBef>
                <a:spcPct val="0"/>
              </a:spcBef>
            </a:pPr>
            <a:endParaRPr lang="ar-SA" sz="2758" dirty="0">
              <a:solidFill>
                <a:srgbClr val="000000"/>
              </a:solidFill>
            </a:endParaRPr>
          </a:p>
        </p:txBody>
      </p:sp>
      <p:pic>
        <p:nvPicPr>
          <p:cNvPr id="37" name="Picture 3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143728" y="6440032"/>
            <a:ext cx="1093833" cy="459410"/>
          </a:xfrm>
          <a:prstGeom prst="rect">
            <a:avLst/>
          </a:prstGeom>
        </p:spPr>
      </p:pic>
      <p:pic>
        <p:nvPicPr>
          <p:cNvPr id="38" name="Picture 3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143728" y="5464184"/>
            <a:ext cx="1093833" cy="459410"/>
          </a:xfrm>
          <a:prstGeom prst="rect">
            <a:avLst/>
          </a:prstGeom>
        </p:spPr>
      </p:pic>
      <p:sp>
        <p:nvSpPr>
          <p:cNvPr id="47" name="Rounded Rectangle 46">
            <a:extLst>
              <a:ext uri="{FF2B5EF4-FFF2-40B4-BE49-F238E27FC236}">
                <a16:creationId xmlns:a16="http://schemas.microsoft.com/office/drawing/2014/main" id="{420AE407-CDE8-F746-BBEA-A042C849389B}"/>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48" name="TextBox 18">
            <a:extLst>
              <a:ext uri="{FF2B5EF4-FFF2-40B4-BE49-F238E27FC236}">
                <a16:creationId xmlns:a16="http://schemas.microsoft.com/office/drawing/2014/main" id="{D6000334-9E20-0841-A2CC-C9BA7AEA2DA8}"/>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9" name="Picture 14">
            <a:extLst>
              <a:ext uri="{FF2B5EF4-FFF2-40B4-BE49-F238E27FC236}">
                <a16:creationId xmlns:a16="http://schemas.microsoft.com/office/drawing/2014/main" id="{E4EA71BB-2421-0943-9E6B-593B0DEC2B7A}"/>
              </a:ext>
            </a:extLst>
          </p:cNvPr>
          <p:cNvPicPr>
            <a:picLocks noChangeAspect="1"/>
          </p:cNvPicPr>
          <p:nvPr/>
        </p:nvPicPr>
        <p:blipFill rotWithShape="1">
          <a:blip r:embed="rId9"/>
          <a:srcRect b="12757"/>
          <a:stretch/>
        </p:blipFill>
        <p:spPr>
          <a:xfrm>
            <a:off x="534339" y="1049611"/>
            <a:ext cx="2627861" cy="6375816"/>
          </a:xfrm>
          <a:prstGeom prst="rect">
            <a:avLst/>
          </a:prstGeom>
        </p:spPr>
      </p:pic>
      <p:pic>
        <p:nvPicPr>
          <p:cNvPr id="40" name="Picture 18">
            <a:extLst>
              <a:ext uri="{FF2B5EF4-FFF2-40B4-BE49-F238E27FC236}">
                <a16:creationId xmlns:a16="http://schemas.microsoft.com/office/drawing/2014/main" id="{C30685CE-588C-F240-BB1D-CB6E3BEBE152}"/>
              </a:ext>
            </a:extLst>
          </p:cNvPr>
          <p:cNvPicPr>
            <a:picLocks noChangeAspect="1"/>
          </p:cNvPicPr>
          <p:nvPr/>
        </p:nvPicPr>
        <p:blipFill>
          <a:blip r:embed="rId10"/>
          <a:srcRect/>
          <a:stretch>
            <a:fillRect/>
          </a:stretch>
        </p:blipFill>
        <p:spPr>
          <a:xfrm rot="-10800000">
            <a:off x="423738" y="4636779"/>
            <a:ext cx="2831967" cy="2796943"/>
          </a:xfrm>
          <a:prstGeom prst="rect">
            <a:avLst/>
          </a:prstGeom>
        </p:spPr>
      </p:pic>
      <p:pic>
        <p:nvPicPr>
          <p:cNvPr id="49" name="Picture 21">
            <a:extLst>
              <a:ext uri="{FF2B5EF4-FFF2-40B4-BE49-F238E27FC236}">
                <a16:creationId xmlns:a16="http://schemas.microsoft.com/office/drawing/2014/main" id="{07B485BB-C6F0-6648-A624-CFB2492753E0}"/>
              </a:ext>
            </a:extLst>
          </p:cNvPr>
          <p:cNvPicPr>
            <a:picLocks noChangeAspect="1"/>
          </p:cNvPicPr>
          <p:nvPr/>
        </p:nvPicPr>
        <p:blipFill>
          <a:blip r:embed="rId11"/>
          <a:srcRect/>
          <a:stretch>
            <a:fillRect/>
          </a:stretch>
        </p:blipFill>
        <p:spPr>
          <a:xfrm>
            <a:off x="1024517" y="2639936"/>
            <a:ext cx="1630407" cy="2306405"/>
          </a:xfrm>
          <a:prstGeom prst="rect">
            <a:avLst/>
          </a:prstGeom>
        </p:spPr>
      </p:pic>
      <p:sp>
        <p:nvSpPr>
          <p:cNvPr id="50" name="TextBox 27">
            <a:extLst>
              <a:ext uri="{FF2B5EF4-FFF2-40B4-BE49-F238E27FC236}">
                <a16:creationId xmlns:a16="http://schemas.microsoft.com/office/drawing/2014/main" id="{3D6AF228-3CF7-8045-82C5-834B4AD06710}"/>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8" name="Picture 7" descr="A picture containing text&#10;&#10;Description automatically generated">
            <a:extLst>
              <a:ext uri="{FF2B5EF4-FFF2-40B4-BE49-F238E27FC236}">
                <a16:creationId xmlns:a16="http://schemas.microsoft.com/office/drawing/2014/main" id="{63FB648B-0536-6644-AEE9-482279C63DB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38333" y="2821088"/>
            <a:ext cx="2554198" cy="2191018"/>
          </a:xfrm>
          <a:prstGeom prst="rect">
            <a:avLst/>
          </a:prstGeom>
        </p:spPr>
      </p:pic>
      <p:pic>
        <p:nvPicPr>
          <p:cNvPr id="19" name="Audio Recording 15 Aug 2022 at 14:57:33" descr="Audio Recording 15 Aug 2022 at 14:57:33">
            <a:hlinkClick r:id="" action="ppaction://media"/>
            <a:extLst>
              <a:ext uri="{FF2B5EF4-FFF2-40B4-BE49-F238E27FC236}">
                <a16:creationId xmlns:a16="http://schemas.microsoft.com/office/drawing/2014/main" id="{7B58D2C4-67E4-064B-BDB9-016320840D7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84245" y="457019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 presetClass="mediacall" presetSubtype="0" fill="hold" nodeType="withEffect">
                                  <p:stCondLst>
                                    <p:cond delay="0"/>
                                  </p:stCondLst>
                                  <p:childTnLst>
                                    <p:cmd type="call" cmd="playFrom(0.0)">
                                      <p:cBhvr>
                                        <p:cTn id="18" dur="2624" fill="hold"/>
                                        <p:tgtEl>
                                          <p:spTgt spid="19"/>
                                        </p:tgtEl>
                                      </p:cBhvr>
                                    </p:cmd>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right)">
                                      <p:cBhvr>
                                        <p:cTn id="29" dur="500"/>
                                        <p:tgtEl>
                                          <p:spTgt spid="35"/>
                                        </p:tgtEl>
                                      </p:cBhvr>
                                    </p:animEffect>
                                  </p:childTnLst>
                                </p:cTn>
                              </p:par>
                              <p:par>
                                <p:cTn id="30" presetID="22" presetClass="entr" presetSubtype="2"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right)">
                                      <p:cBhvr>
                                        <p:cTn id="32" dur="500"/>
                                        <p:tgtEl>
                                          <p:spTgt spid="23"/>
                                        </p:tgtEl>
                                      </p:cBhvr>
                                    </p:animEffect>
                                  </p:childTnLst>
                                </p:cTn>
                              </p:par>
                              <p:par>
                                <p:cTn id="33" presetID="2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par>
                                <p:cTn id="36" presetID="22" presetClass="entr" presetSubtype="2"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right)">
                                      <p:cBhvr>
                                        <p:cTn id="38" dur="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par>
                                <p:cTn id="52" presetID="10"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19"/>
                </p:tgtEl>
              </p:cMediaNode>
            </p:audio>
          </p:childTnLst>
        </p:cTn>
      </p:par>
    </p:tnLst>
    <p:bldLst>
      <p:bldP spid="9" grpId="0"/>
      <p:bldP spid="22"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0703" y="259068"/>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5"/>
          <a:srcRect/>
          <a:stretch>
            <a:fillRect/>
          </a:stretch>
        </p:blipFill>
        <p:spPr>
          <a:xfrm>
            <a:off x="9059484" y="6561873"/>
            <a:ext cx="694116" cy="675139"/>
          </a:xfrm>
          <a:prstGeom prst="rect">
            <a:avLst/>
          </a:prstGeom>
        </p:spPr>
      </p:pic>
      <p:sp>
        <p:nvSpPr>
          <p:cNvPr id="9" name="TextBox 9"/>
          <p:cNvSpPr txBox="1"/>
          <p:nvPr/>
        </p:nvSpPr>
        <p:spPr>
          <a:xfrm>
            <a:off x="5514685" y="2685539"/>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333333"/>
                </a:solidFill>
              </a:rPr>
              <a:t>عص</a:t>
            </a:r>
            <a:r>
              <a:rPr lang="ar-SA" sz="11996" dirty="0">
                <a:solidFill>
                  <a:srgbClr val="FF0000"/>
                </a:solidFill>
              </a:rPr>
              <a:t>ي</a:t>
            </a:r>
            <a:r>
              <a:rPr lang="ar-SA" sz="11996" dirty="0">
                <a:solidFill>
                  <a:srgbClr val="333333"/>
                </a:solidFill>
              </a:rPr>
              <a:t>ر</a:t>
            </a:r>
            <a:endParaRPr lang="ar-SA" sz="11996" dirty="0">
              <a:solidFill>
                <a:srgbClr val="000000"/>
              </a:solidFill>
            </a:endParaRPr>
          </a:p>
        </p:txBody>
      </p:sp>
      <p:pic>
        <p:nvPicPr>
          <p:cNvPr id="10" name="Picture 10"/>
          <p:cNvPicPr>
            <a:picLocks noChangeAspect="1"/>
          </p:cNvPicPr>
          <p:nvPr/>
        </p:nvPicPr>
        <p:blipFill>
          <a:blip r:embed="rId6"/>
          <a:srcRect/>
          <a:stretch>
            <a:fillRect/>
          </a:stretch>
        </p:blipFill>
        <p:spPr>
          <a:xfrm>
            <a:off x="7017405" y="3470680"/>
            <a:ext cx="1367908" cy="1935068"/>
          </a:xfrm>
          <a:prstGeom prst="rect">
            <a:avLst/>
          </a:prstGeom>
        </p:spPr>
      </p:pic>
      <p:grpSp>
        <p:nvGrpSpPr>
          <p:cNvPr id="14" name="Group 14"/>
          <p:cNvGrpSpPr/>
          <p:nvPr/>
        </p:nvGrpSpPr>
        <p:grpSpPr>
          <a:xfrm rot="-10800000">
            <a:off x="3284979" y="1327376"/>
            <a:ext cx="5190704" cy="1398486"/>
            <a:chOff x="0" y="0"/>
            <a:chExt cx="13434305" cy="3619488"/>
          </a:xfrm>
        </p:grpSpPr>
        <p:sp>
          <p:nvSpPr>
            <p:cNvPr id="15" name="Freeform 15"/>
            <p:cNvSpPr/>
            <p:nvPr/>
          </p:nvSpPr>
          <p:spPr>
            <a:xfrm>
              <a:off x="0" y="0"/>
              <a:ext cx="13434306" cy="3619488"/>
            </a:xfrm>
            <a:custGeom>
              <a:avLst/>
              <a:gdLst/>
              <a:ahLst/>
              <a:cxnLst/>
              <a:rect l="l" t="t" r="r" b="b"/>
              <a:pathLst>
                <a:path w="13434306" h="3619488">
                  <a:moveTo>
                    <a:pt x="496570" y="0"/>
                  </a:moveTo>
                  <a:lnTo>
                    <a:pt x="496570" y="3619488"/>
                  </a:lnTo>
                  <a:lnTo>
                    <a:pt x="11688056" y="3619488"/>
                  </a:lnTo>
                  <a:lnTo>
                    <a:pt x="11688056" y="0"/>
                  </a:lnTo>
                  <a:cubicBezTo>
                    <a:pt x="11688056" y="0"/>
                    <a:pt x="496570" y="0"/>
                    <a:pt x="496570" y="0"/>
                  </a:cubicBezTo>
                  <a:close/>
                  <a:moveTo>
                    <a:pt x="12184625" y="1070598"/>
                  </a:moveTo>
                  <a:lnTo>
                    <a:pt x="12184625" y="467416"/>
                  </a:lnTo>
                  <a:cubicBezTo>
                    <a:pt x="12184625" y="222250"/>
                    <a:pt x="11962375" y="0"/>
                    <a:pt x="11688056" y="0"/>
                  </a:cubicBezTo>
                  <a:lnTo>
                    <a:pt x="11688056" y="3619488"/>
                  </a:lnTo>
                  <a:cubicBezTo>
                    <a:pt x="11962375" y="3619488"/>
                    <a:pt x="12184625" y="3397238"/>
                    <a:pt x="12184625" y="3122918"/>
                  </a:cubicBezTo>
                  <a:lnTo>
                    <a:pt x="12184625" y="1543038"/>
                  </a:lnTo>
                  <a:cubicBezTo>
                    <a:pt x="12692625" y="1558278"/>
                    <a:pt x="13196815" y="1534148"/>
                    <a:pt x="13434306" y="1577328"/>
                  </a:cubicBezTo>
                  <a:cubicBezTo>
                    <a:pt x="13030445" y="1390638"/>
                    <a:pt x="12596106" y="1254748"/>
                    <a:pt x="12184625" y="1070598"/>
                  </a:cubicBezTo>
                  <a:close/>
                  <a:moveTo>
                    <a:pt x="0" y="467416"/>
                  </a:moveTo>
                  <a:lnTo>
                    <a:pt x="0" y="3122918"/>
                  </a:lnTo>
                  <a:cubicBezTo>
                    <a:pt x="0" y="3397238"/>
                    <a:pt x="222250" y="3619488"/>
                    <a:pt x="496570" y="3619488"/>
                  </a:cubicBezTo>
                  <a:lnTo>
                    <a:pt x="496570" y="0"/>
                  </a:lnTo>
                  <a:cubicBezTo>
                    <a:pt x="222250" y="0"/>
                    <a:pt x="0" y="222250"/>
                    <a:pt x="0" y="467416"/>
                  </a:cubicBezTo>
                  <a:close/>
                </a:path>
              </a:pathLst>
            </a:custGeom>
            <a:solidFill>
              <a:srgbClr val="FFEBA5"/>
            </a:solidFill>
          </p:spPr>
        </p:sp>
      </p:grpSp>
      <p:grpSp>
        <p:nvGrpSpPr>
          <p:cNvPr id="16" name="Group 16"/>
          <p:cNvGrpSpPr/>
          <p:nvPr/>
        </p:nvGrpSpPr>
        <p:grpSpPr>
          <a:xfrm>
            <a:off x="7293673" y="5266857"/>
            <a:ext cx="1728407" cy="810361"/>
            <a:chOff x="0" y="0"/>
            <a:chExt cx="640151" cy="300134"/>
          </a:xfrm>
        </p:grpSpPr>
        <p:sp>
          <p:nvSpPr>
            <p:cNvPr id="17" name="Freeform 17"/>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18" name="TextBox 18"/>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24" name="Group 24"/>
          <p:cNvGrpSpPr/>
          <p:nvPr/>
        </p:nvGrpSpPr>
        <p:grpSpPr>
          <a:xfrm>
            <a:off x="7293673" y="6216197"/>
            <a:ext cx="1728407" cy="810361"/>
            <a:chOff x="0" y="0"/>
            <a:chExt cx="640151" cy="300134"/>
          </a:xfrm>
        </p:grpSpPr>
        <p:sp>
          <p:nvSpPr>
            <p:cNvPr id="25" name="Freeform 25"/>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26" name="TextBox 26"/>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pic>
        <p:nvPicPr>
          <p:cNvPr id="30" name="Picture 3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080449" y="5442332"/>
            <a:ext cx="1093833" cy="459410"/>
          </a:xfrm>
          <a:prstGeom prst="rect">
            <a:avLst/>
          </a:prstGeom>
        </p:spPr>
      </p:pic>
      <p:sp>
        <p:nvSpPr>
          <p:cNvPr id="34" name="TextBox 34"/>
          <p:cNvSpPr txBox="1"/>
          <p:nvPr/>
        </p:nvSpPr>
        <p:spPr>
          <a:xfrm>
            <a:off x="3878857" y="1474039"/>
            <a:ext cx="4529742" cy="981359"/>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هل تستطيعون التمييز بين المد والممدود في الكلمات التالية؟</a:t>
            </a:r>
          </a:p>
        </p:txBody>
      </p:sp>
      <p:sp>
        <p:nvSpPr>
          <p:cNvPr id="35" name="TextBox 35"/>
          <p:cNvSpPr txBox="1"/>
          <p:nvPr/>
        </p:nvSpPr>
        <p:spPr>
          <a:xfrm>
            <a:off x="7791729" y="5416559"/>
            <a:ext cx="623691" cy="455574"/>
          </a:xfrm>
          <a:prstGeom prst="rect">
            <a:avLst/>
          </a:prstGeom>
        </p:spPr>
        <p:txBody>
          <a:bodyPr lIns="0" tIns="0" rIns="0" bIns="0" rtlCol="0" anchor="t">
            <a:spAutoFit/>
          </a:bodyPr>
          <a:lstStyle/>
          <a:p>
            <a:pPr marL="0" lvl="0" indent="0" algn="just" rtl="1">
              <a:lnSpc>
                <a:spcPts val="3862"/>
              </a:lnSpc>
              <a:spcBef>
                <a:spcPct val="0"/>
              </a:spcBef>
            </a:pPr>
            <a:r>
              <a:rPr lang="ar-SA" sz="2758">
                <a:solidFill>
                  <a:srgbClr val="000000"/>
                </a:solidFill>
              </a:rPr>
              <a:t>المد</a:t>
            </a:r>
          </a:p>
        </p:txBody>
      </p:sp>
      <p:sp>
        <p:nvSpPr>
          <p:cNvPr id="36" name="TextBox 36"/>
          <p:cNvSpPr txBox="1"/>
          <p:nvPr/>
        </p:nvSpPr>
        <p:spPr>
          <a:xfrm>
            <a:off x="7597442" y="6365900"/>
            <a:ext cx="1105544" cy="455574"/>
          </a:xfrm>
          <a:prstGeom prst="rect">
            <a:avLst/>
          </a:prstGeom>
        </p:spPr>
        <p:txBody>
          <a:bodyPr lIns="0" tIns="0" rIns="0" bIns="0" rtlCol="0" anchor="t">
            <a:spAutoFit/>
          </a:bodyPr>
          <a:lstStyle/>
          <a:p>
            <a:pPr marL="0" lvl="0" indent="0" algn="just" rtl="1">
              <a:lnSpc>
                <a:spcPts val="3862"/>
              </a:lnSpc>
              <a:spcBef>
                <a:spcPct val="0"/>
              </a:spcBef>
            </a:pPr>
            <a:r>
              <a:rPr lang="ar-SA" sz="2758" u="none">
                <a:solidFill>
                  <a:srgbClr val="000000"/>
                </a:solidFill>
              </a:rPr>
              <a:t>الممدود</a:t>
            </a:r>
          </a:p>
        </p:txBody>
      </p:sp>
      <p:pic>
        <p:nvPicPr>
          <p:cNvPr id="38" name="Picture 3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6143728" y="6440032"/>
            <a:ext cx="1093833" cy="459410"/>
          </a:xfrm>
          <a:prstGeom prst="rect">
            <a:avLst/>
          </a:prstGeom>
        </p:spPr>
      </p:pic>
      <p:grpSp>
        <p:nvGrpSpPr>
          <p:cNvPr id="41" name="Group 17">
            <a:extLst>
              <a:ext uri="{FF2B5EF4-FFF2-40B4-BE49-F238E27FC236}">
                <a16:creationId xmlns:a16="http://schemas.microsoft.com/office/drawing/2014/main" id="{0DEB5B6D-379C-4640-8392-452A3A6070C9}"/>
              </a:ext>
            </a:extLst>
          </p:cNvPr>
          <p:cNvGrpSpPr/>
          <p:nvPr/>
        </p:nvGrpSpPr>
        <p:grpSpPr>
          <a:xfrm>
            <a:off x="4264124" y="5266838"/>
            <a:ext cx="1728407" cy="810361"/>
            <a:chOff x="0" y="0"/>
            <a:chExt cx="640151" cy="300134"/>
          </a:xfrm>
        </p:grpSpPr>
        <p:sp>
          <p:nvSpPr>
            <p:cNvPr id="42" name="Freeform 18">
              <a:extLst>
                <a:ext uri="{FF2B5EF4-FFF2-40B4-BE49-F238E27FC236}">
                  <a16:creationId xmlns:a16="http://schemas.microsoft.com/office/drawing/2014/main" id="{F84D5235-4518-F844-A67B-99C7E011DFE2}"/>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3" name="TextBox 19">
              <a:extLst>
                <a:ext uri="{FF2B5EF4-FFF2-40B4-BE49-F238E27FC236}">
                  <a16:creationId xmlns:a16="http://schemas.microsoft.com/office/drawing/2014/main" id="{A045433D-5BE5-844D-94A8-5FF58EE7407C}"/>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grpSp>
        <p:nvGrpSpPr>
          <p:cNvPr id="44" name="Group 17">
            <a:extLst>
              <a:ext uri="{FF2B5EF4-FFF2-40B4-BE49-F238E27FC236}">
                <a16:creationId xmlns:a16="http://schemas.microsoft.com/office/drawing/2014/main" id="{5C75F53C-1C2F-B547-9175-5AE454876CB7}"/>
              </a:ext>
            </a:extLst>
          </p:cNvPr>
          <p:cNvGrpSpPr/>
          <p:nvPr/>
        </p:nvGrpSpPr>
        <p:grpSpPr>
          <a:xfrm>
            <a:off x="4255512" y="6239383"/>
            <a:ext cx="1728407" cy="810361"/>
            <a:chOff x="0" y="0"/>
            <a:chExt cx="640151" cy="300134"/>
          </a:xfrm>
        </p:grpSpPr>
        <p:sp>
          <p:nvSpPr>
            <p:cNvPr id="45" name="Freeform 18">
              <a:extLst>
                <a:ext uri="{FF2B5EF4-FFF2-40B4-BE49-F238E27FC236}">
                  <a16:creationId xmlns:a16="http://schemas.microsoft.com/office/drawing/2014/main" id="{D5CFA659-FC16-A44B-BF83-1B858D41E7C3}"/>
                </a:ext>
              </a:extLst>
            </p:cNvPr>
            <p:cNvSpPr/>
            <p:nvPr/>
          </p:nvSpPr>
          <p:spPr>
            <a:xfrm>
              <a:off x="0" y="0"/>
              <a:ext cx="640151" cy="300134"/>
            </a:xfrm>
            <a:custGeom>
              <a:avLst/>
              <a:gdLst/>
              <a:ahLst/>
              <a:cxnLst/>
              <a:rect l="l" t="t" r="r" b="b"/>
              <a:pathLst>
                <a:path w="640151" h="300134">
                  <a:moveTo>
                    <a:pt x="150067" y="0"/>
                  </a:moveTo>
                  <a:lnTo>
                    <a:pt x="490084" y="0"/>
                  </a:lnTo>
                  <a:cubicBezTo>
                    <a:pt x="529884" y="0"/>
                    <a:pt x="568054" y="15811"/>
                    <a:pt x="596197" y="43954"/>
                  </a:cubicBezTo>
                  <a:cubicBezTo>
                    <a:pt x="624340" y="72097"/>
                    <a:pt x="640151" y="110267"/>
                    <a:pt x="640151" y="150067"/>
                  </a:cubicBezTo>
                  <a:lnTo>
                    <a:pt x="640151" y="150067"/>
                  </a:lnTo>
                  <a:cubicBezTo>
                    <a:pt x="640151" y="189867"/>
                    <a:pt x="624340" y="228037"/>
                    <a:pt x="596197" y="256180"/>
                  </a:cubicBezTo>
                  <a:cubicBezTo>
                    <a:pt x="568054" y="284323"/>
                    <a:pt x="529884" y="300134"/>
                    <a:pt x="490084" y="300134"/>
                  </a:cubicBezTo>
                  <a:lnTo>
                    <a:pt x="150067" y="300134"/>
                  </a:lnTo>
                  <a:cubicBezTo>
                    <a:pt x="110267" y="300134"/>
                    <a:pt x="72097" y="284323"/>
                    <a:pt x="43954" y="256180"/>
                  </a:cubicBezTo>
                  <a:cubicBezTo>
                    <a:pt x="15811" y="228037"/>
                    <a:pt x="0" y="189867"/>
                    <a:pt x="0" y="150067"/>
                  </a:cubicBezTo>
                  <a:lnTo>
                    <a:pt x="0" y="150067"/>
                  </a:lnTo>
                  <a:cubicBezTo>
                    <a:pt x="0" y="110267"/>
                    <a:pt x="15811" y="72097"/>
                    <a:pt x="43954" y="43954"/>
                  </a:cubicBezTo>
                  <a:cubicBezTo>
                    <a:pt x="72097" y="15811"/>
                    <a:pt x="110267" y="0"/>
                    <a:pt x="150067" y="0"/>
                  </a:cubicBezTo>
                  <a:close/>
                </a:path>
              </a:pathLst>
            </a:custGeom>
            <a:solidFill>
              <a:srgbClr val="C8E4C1"/>
            </a:solidFill>
          </p:spPr>
        </p:sp>
        <p:sp>
          <p:nvSpPr>
            <p:cNvPr id="46" name="TextBox 19">
              <a:extLst>
                <a:ext uri="{FF2B5EF4-FFF2-40B4-BE49-F238E27FC236}">
                  <a16:creationId xmlns:a16="http://schemas.microsoft.com/office/drawing/2014/main" id="{E6CB2EA9-6021-C14E-B62B-30EA497AFE80}"/>
                </a:ext>
              </a:extLst>
            </p:cNvPr>
            <p:cNvSpPr txBox="1"/>
            <p:nvPr/>
          </p:nvSpPr>
          <p:spPr>
            <a:xfrm>
              <a:off x="0" y="-28575"/>
              <a:ext cx="812800" cy="841375"/>
            </a:xfrm>
            <a:prstGeom prst="rect">
              <a:avLst/>
            </a:prstGeom>
          </p:spPr>
          <p:txBody>
            <a:bodyPr lIns="50800" tIns="50800" rIns="50800" bIns="50800" rtlCol="0" anchor="ctr"/>
            <a:lstStyle/>
            <a:p>
              <a:pPr algn="ctr" rtl="1">
                <a:lnSpc>
                  <a:spcPts val="1960"/>
                </a:lnSpc>
              </a:pPr>
              <a:endParaRPr lang="ar-SA"/>
            </a:p>
          </p:txBody>
        </p:sp>
      </p:grpSp>
      <p:sp>
        <p:nvSpPr>
          <p:cNvPr id="47" name="TextBox 22">
            <a:extLst>
              <a:ext uri="{FF2B5EF4-FFF2-40B4-BE49-F238E27FC236}">
                <a16:creationId xmlns:a16="http://schemas.microsoft.com/office/drawing/2014/main" id="{0A1DA0A5-4B26-CC46-B44D-6107E63C3289}"/>
              </a:ext>
            </a:extLst>
          </p:cNvPr>
          <p:cNvSpPr txBox="1"/>
          <p:nvPr/>
        </p:nvSpPr>
        <p:spPr>
          <a:xfrm>
            <a:off x="4061173" y="5416559"/>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الياء</a:t>
            </a:r>
          </a:p>
          <a:p>
            <a:pPr marL="0" lvl="0" indent="0" algn="just" rtl="1">
              <a:lnSpc>
                <a:spcPts val="3862"/>
              </a:lnSpc>
              <a:spcBef>
                <a:spcPct val="0"/>
              </a:spcBef>
            </a:pPr>
            <a:endParaRPr lang="ar-SA" sz="2758" dirty="0">
              <a:solidFill>
                <a:srgbClr val="000000"/>
              </a:solidFill>
            </a:endParaRPr>
          </a:p>
        </p:txBody>
      </p:sp>
      <p:sp>
        <p:nvSpPr>
          <p:cNvPr id="48" name="TextBox 36">
            <a:extLst>
              <a:ext uri="{FF2B5EF4-FFF2-40B4-BE49-F238E27FC236}">
                <a16:creationId xmlns:a16="http://schemas.microsoft.com/office/drawing/2014/main" id="{63ABEB80-950B-7946-B4E9-EC97CD2F2198}"/>
              </a:ext>
            </a:extLst>
          </p:cNvPr>
          <p:cNvSpPr txBox="1"/>
          <p:nvPr/>
        </p:nvSpPr>
        <p:spPr>
          <a:xfrm>
            <a:off x="4033118" y="6382149"/>
            <a:ext cx="1781853" cy="968598"/>
          </a:xfrm>
          <a:prstGeom prst="rect">
            <a:avLst/>
          </a:prstGeom>
        </p:spPr>
        <p:txBody>
          <a:bodyPr lIns="0" tIns="0" rIns="0" bIns="0" rtlCol="0" anchor="t">
            <a:spAutoFit/>
          </a:bodyPr>
          <a:lstStyle/>
          <a:p>
            <a:pPr algn="just" rtl="1">
              <a:lnSpc>
                <a:spcPts val="3862"/>
              </a:lnSpc>
            </a:pPr>
            <a:r>
              <a:rPr lang="ar-SA" sz="2758" dirty="0">
                <a:solidFill>
                  <a:srgbClr val="000000"/>
                </a:solidFill>
              </a:rPr>
              <a:t>حرف الصاد</a:t>
            </a:r>
          </a:p>
          <a:p>
            <a:pPr marL="0" lvl="0" indent="0" algn="just" rtl="1">
              <a:lnSpc>
                <a:spcPts val="3862"/>
              </a:lnSpc>
              <a:spcBef>
                <a:spcPct val="0"/>
              </a:spcBef>
            </a:pPr>
            <a:endParaRPr lang="ar-SA" sz="2758" dirty="0">
              <a:solidFill>
                <a:srgbClr val="000000"/>
              </a:solidFill>
            </a:endParaRPr>
          </a:p>
        </p:txBody>
      </p:sp>
      <p:sp>
        <p:nvSpPr>
          <p:cNvPr id="37" name="Rounded Rectangle 36">
            <a:extLst>
              <a:ext uri="{FF2B5EF4-FFF2-40B4-BE49-F238E27FC236}">
                <a16:creationId xmlns:a16="http://schemas.microsoft.com/office/drawing/2014/main" id="{E71FC8B3-D7B7-1845-A1A7-6091A4BAC556}"/>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49" name="TextBox 18">
            <a:extLst>
              <a:ext uri="{FF2B5EF4-FFF2-40B4-BE49-F238E27FC236}">
                <a16:creationId xmlns:a16="http://schemas.microsoft.com/office/drawing/2014/main" id="{86F04D51-7876-F243-92C3-6C492D96A147}"/>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9" name="Picture 14">
            <a:extLst>
              <a:ext uri="{FF2B5EF4-FFF2-40B4-BE49-F238E27FC236}">
                <a16:creationId xmlns:a16="http://schemas.microsoft.com/office/drawing/2014/main" id="{27CDFABA-B621-624A-85CE-4B29903FF335}"/>
              </a:ext>
            </a:extLst>
          </p:cNvPr>
          <p:cNvPicPr>
            <a:picLocks noChangeAspect="1"/>
          </p:cNvPicPr>
          <p:nvPr/>
        </p:nvPicPr>
        <p:blipFill rotWithShape="1">
          <a:blip r:embed="rId9"/>
          <a:srcRect b="12757"/>
          <a:stretch/>
        </p:blipFill>
        <p:spPr>
          <a:xfrm>
            <a:off x="534339" y="1049611"/>
            <a:ext cx="2627861" cy="6375816"/>
          </a:xfrm>
          <a:prstGeom prst="rect">
            <a:avLst/>
          </a:prstGeom>
        </p:spPr>
      </p:pic>
      <p:pic>
        <p:nvPicPr>
          <p:cNvPr id="40" name="Picture 18">
            <a:extLst>
              <a:ext uri="{FF2B5EF4-FFF2-40B4-BE49-F238E27FC236}">
                <a16:creationId xmlns:a16="http://schemas.microsoft.com/office/drawing/2014/main" id="{70DE76F4-B89F-8C49-934F-D03E01AEC8AA}"/>
              </a:ext>
            </a:extLst>
          </p:cNvPr>
          <p:cNvPicPr>
            <a:picLocks noChangeAspect="1"/>
          </p:cNvPicPr>
          <p:nvPr/>
        </p:nvPicPr>
        <p:blipFill>
          <a:blip r:embed="rId10"/>
          <a:srcRect/>
          <a:stretch>
            <a:fillRect/>
          </a:stretch>
        </p:blipFill>
        <p:spPr>
          <a:xfrm rot="-10800000">
            <a:off x="423738" y="4636779"/>
            <a:ext cx="2831967" cy="2796943"/>
          </a:xfrm>
          <a:prstGeom prst="rect">
            <a:avLst/>
          </a:prstGeom>
        </p:spPr>
      </p:pic>
      <p:pic>
        <p:nvPicPr>
          <p:cNvPr id="50" name="Picture 21">
            <a:extLst>
              <a:ext uri="{FF2B5EF4-FFF2-40B4-BE49-F238E27FC236}">
                <a16:creationId xmlns:a16="http://schemas.microsoft.com/office/drawing/2014/main" id="{D0894875-0CFD-2B49-A55A-4E73B147805B}"/>
              </a:ext>
            </a:extLst>
          </p:cNvPr>
          <p:cNvPicPr>
            <a:picLocks noChangeAspect="1"/>
          </p:cNvPicPr>
          <p:nvPr/>
        </p:nvPicPr>
        <p:blipFill>
          <a:blip r:embed="rId11"/>
          <a:srcRect/>
          <a:stretch>
            <a:fillRect/>
          </a:stretch>
        </p:blipFill>
        <p:spPr>
          <a:xfrm>
            <a:off x="1024517" y="2639936"/>
            <a:ext cx="1630407" cy="2306405"/>
          </a:xfrm>
          <a:prstGeom prst="rect">
            <a:avLst/>
          </a:prstGeom>
        </p:spPr>
      </p:pic>
      <p:sp>
        <p:nvSpPr>
          <p:cNvPr id="51" name="TextBox 27">
            <a:extLst>
              <a:ext uri="{FF2B5EF4-FFF2-40B4-BE49-F238E27FC236}">
                <a16:creationId xmlns:a16="http://schemas.microsoft.com/office/drawing/2014/main" id="{0B2CD12B-B720-9F4D-BABA-AB26A06AC83E}"/>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pic>
        <p:nvPicPr>
          <p:cNvPr id="8" name="Picture 7" descr="A picture containing glass, container, fruit drink, spectacles&#10;&#10;Description automatically generated">
            <a:extLst>
              <a:ext uri="{FF2B5EF4-FFF2-40B4-BE49-F238E27FC236}">
                <a16:creationId xmlns:a16="http://schemas.microsoft.com/office/drawing/2014/main" id="{6F2E4896-FE54-5849-99A4-6ED33D377AF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70386" y="2822835"/>
            <a:ext cx="1350794" cy="2006615"/>
          </a:xfrm>
          <a:prstGeom prst="rect">
            <a:avLst/>
          </a:prstGeom>
        </p:spPr>
      </p:pic>
      <p:pic>
        <p:nvPicPr>
          <p:cNvPr id="20" name="Audio Recording 15 Aug 2022 at 14:57:51" descr="Audio Recording 15 Aug 2022 at 14:57:51">
            <a:hlinkClick r:id="" action="ppaction://media"/>
            <a:extLst>
              <a:ext uri="{FF2B5EF4-FFF2-40B4-BE49-F238E27FC236}">
                <a16:creationId xmlns:a16="http://schemas.microsoft.com/office/drawing/2014/main" id="{BC518C61-B961-384A-879F-12526899B4E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184967" y="442238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 presetClass="mediacall" presetSubtype="0" fill="hold" nodeType="withEffect">
                                  <p:stCondLst>
                                    <p:cond delay="0"/>
                                  </p:stCondLst>
                                  <p:childTnLst>
                                    <p:cmd type="call" cmd="playFrom(0.0)">
                                      <p:cBhvr>
                                        <p:cTn id="18" dur="2560" fill="hold"/>
                                        <p:tgtEl>
                                          <p:spTgt spid="20"/>
                                        </p:tgtEl>
                                      </p:cBhvr>
                                    </p:cmd>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right)">
                                      <p:cBhvr>
                                        <p:cTn id="26" dur="500"/>
                                        <p:tgtEl>
                                          <p:spTgt spid="3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right)">
                                      <p:cBhvr>
                                        <p:cTn id="29" dur="500"/>
                                        <p:tgtEl>
                                          <p:spTgt spid="36"/>
                                        </p:tgtEl>
                                      </p:cBhvr>
                                    </p:animEffect>
                                  </p:childTnLst>
                                </p:cTn>
                              </p:par>
                              <p:par>
                                <p:cTn id="30" presetID="22" presetClass="entr" presetSubtype="2"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right)">
                                      <p:cBhvr>
                                        <p:cTn id="32" dur="500"/>
                                        <p:tgtEl>
                                          <p:spTgt spid="24"/>
                                        </p:tgtEl>
                                      </p:cBhvr>
                                    </p:animEffect>
                                  </p:childTnLst>
                                </p:cTn>
                              </p:par>
                              <p:par>
                                <p:cTn id="33" presetID="2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par>
                                <p:cTn id="36" presetID="22" presetClass="entr" presetSubtype="2"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right)">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par>
                                <p:cTn id="52" presetID="10"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20"/>
                </p:tgtEl>
              </p:cMediaNode>
            </p:audio>
          </p:childTnLst>
        </p:cTn>
      </p:par>
    </p:tnLst>
    <p:bldLst>
      <p:bldP spid="9" grpId="0"/>
      <p:bldP spid="35" grpId="0"/>
      <p:bldP spid="3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1" name="Group 11"/>
          <p:cNvGrpSpPr/>
          <p:nvPr/>
        </p:nvGrpSpPr>
        <p:grpSpPr>
          <a:xfrm>
            <a:off x="1504420" y="1545522"/>
            <a:ext cx="5122945" cy="2564206"/>
            <a:chOff x="0" y="0"/>
            <a:chExt cx="10645320" cy="5328340"/>
          </a:xfrm>
        </p:grpSpPr>
        <p:sp>
          <p:nvSpPr>
            <p:cNvPr id="12" name="Freeform 12"/>
            <p:cNvSpPr/>
            <p:nvPr/>
          </p:nvSpPr>
          <p:spPr>
            <a:xfrm>
              <a:off x="0" y="0"/>
              <a:ext cx="10645320" cy="5328340"/>
            </a:xfrm>
            <a:custGeom>
              <a:avLst/>
              <a:gdLst/>
              <a:ahLst/>
              <a:cxnLst/>
              <a:rect l="l" t="t" r="r" b="b"/>
              <a:pathLst>
                <a:path w="10645320" h="5328340">
                  <a:moveTo>
                    <a:pt x="496570" y="0"/>
                  </a:moveTo>
                  <a:lnTo>
                    <a:pt x="496570" y="5328340"/>
                  </a:lnTo>
                  <a:lnTo>
                    <a:pt x="8899070" y="5328340"/>
                  </a:lnTo>
                  <a:lnTo>
                    <a:pt x="8899070" y="0"/>
                  </a:lnTo>
                  <a:cubicBezTo>
                    <a:pt x="8899070" y="0"/>
                    <a:pt x="496570" y="0"/>
                    <a:pt x="496570" y="0"/>
                  </a:cubicBezTo>
                  <a:close/>
                  <a:moveTo>
                    <a:pt x="9395640" y="2779450"/>
                  </a:moveTo>
                  <a:lnTo>
                    <a:pt x="9395640" y="501059"/>
                  </a:lnTo>
                  <a:cubicBezTo>
                    <a:pt x="9395640" y="222250"/>
                    <a:pt x="9173390" y="0"/>
                    <a:pt x="8899070" y="0"/>
                  </a:cubicBezTo>
                  <a:lnTo>
                    <a:pt x="8899070" y="5328340"/>
                  </a:lnTo>
                  <a:cubicBezTo>
                    <a:pt x="9173390" y="5328340"/>
                    <a:pt x="9395640" y="5106090"/>
                    <a:pt x="9395640" y="4831770"/>
                  </a:cubicBezTo>
                  <a:lnTo>
                    <a:pt x="9395640" y="3251890"/>
                  </a:lnTo>
                  <a:cubicBezTo>
                    <a:pt x="9903640" y="3267130"/>
                    <a:pt x="10407830" y="3243000"/>
                    <a:pt x="10645320" y="3286180"/>
                  </a:cubicBezTo>
                  <a:cubicBezTo>
                    <a:pt x="10241460" y="3099490"/>
                    <a:pt x="9807120" y="2963600"/>
                    <a:pt x="9395640" y="2779450"/>
                  </a:cubicBezTo>
                  <a:close/>
                  <a:moveTo>
                    <a:pt x="0" y="501059"/>
                  </a:moveTo>
                  <a:lnTo>
                    <a:pt x="0" y="4831770"/>
                  </a:lnTo>
                  <a:cubicBezTo>
                    <a:pt x="0" y="5106090"/>
                    <a:pt x="222250" y="5328340"/>
                    <a:pt x="496570" y="5328340"/>
                  </a:cubicBezTo>
                  <a:lnTo>
                    <a:pt x="496570" y="0"/>
                  </a:lnTo>
                  <a:cubicBezTo>
                    <a:pt x="222250" y="0"/>
                    <a:pt x="0" y="222250"/>
                    <a:pt x="0" y="501059"/>
                  </a:cubicBezTo>
                  <a:close/>
                </a:path>
              </a:pathLst>
            </a:custGeom>
            <a:solidFill>
              <a:srgbClr val="FFEBA5"/>
            </a:solidFill>
          </p:spPr>
        </p:sp>
      </p:grpSp>
      <p:pic>
        <p:nvPicPr>
          <p:cNvPr id="13" name="Picture 13"/>
          <p:cNvPicPr>
            <a:picLocks noChangeAspect="1"/>
          </p:cNvPicPr>
          <p:nvPr/>
        </p:nvPicPr>
        <p:blipFill>
          <a:blip r:embed="rId4"/>
          <a:srcRect/>
          <a:stretch>
            <a:fillRect/>
          </a:stretch>
        </p:blipFill>
        <p:spPr>
          <a:xfrm>
            <a:off x="672445" y="3324651"/>
            <a:ext cx="1668812" cy="2759812"/>
          </a:xfrm>
          <a:prstGeom prst="rect">
            <a:avLst/>
          </a:prstGeom>
        </p:spPr>
      </p:pic>
      <p:sp>
        <p:nvSpPr>
          <p:cNvPr id="16" name="TextBox 16"/>
          <p:cNvSpPr txBox="1"/>
          <p:nvPr/>
        </p:nvSpPr>
        <p:spPr>
          <a:xfrm>
            <a:off x="1439046" y="1818583"/>
            <a:ext cx="4529742" cy="1468735"/>
          </a:xfrm>
          <a:prstGeom prst="rect">
            <a:avLst/>
          </a:prstGeom>
        </p:spPr>
        <p:txBody>
          <a:bodyPr lIns="0" tIns="0" rIns="0" bIns="0" rtlCol="0" anchor="t">
            <a:spAutoFit/>
          </a:bodyPr>
          <a:lstStyle/>
          <a:p>
            <a:pPr algn="ctr" rtl="1">
              <a:lnSpc>
                <a:spcPts val="3862"/>
              </a:lnSpc>
            </a:pPr>
            <a:r>
              <a:rPr lang="ar-SA" sz="2758" dirty="0">
                <a:solidFill>
                  <a:srgbClr val="000000"/>
                </a:solidFill>
              </a:rPr>
              <a:t>هذا شرط سهل جدًا أيها المد بالياء وأنا موافق عليه!</a:t>
            </a:r>
          </a:p>
          <a:p>
            <a:pPr algn="ctr" rtl="1">
              <a:lnSpc>
                <a:spcPts val="3862"/>
              </a:lnSpc>
            </a:pPr>
            <a:endParaRPr lang="ar-SA" sz="2758" dirty="0">
              <a:solidFill>
                <a:srgbClr val="000000"/>
              </a:solidFill>
            </a:endParaRPr>
          </a:p>
        </p:txBody>
      </p:sp>
      <p:sp>
        <p:nvSpPr>
          <p:cNvPr id="14" name="TextBox 16">
            <a:extLst>
              <a:ext uri="{FF2B5EF4-FFF2-40B4-BE49-F238E27FC236}">
                <a16:creationId xmlns:a16="http://schemas.microsoft.com/office/drawing/2014/main" id="{90C5E650-E556-3643-B110-AA66342C1F9E}"/>
              </a:ext>
            </a:extLst>
          </p:cNvPr>
          <p:cNvSpPr txBox="1"/>
          <p:nvPr/>
        </p:nvSpPr>
        <p:spPr>
          <a:xfrm>
            <a:off x="1509281" y="2845549"/>
            <a:ext cx="4529742" cy="965842"/>
          </a:xfrm>
          <a:prstGeom prst="rect">
            <a:avLst/>
          </a:prstGeom>
        </p:spPr>
        <p:txBody>
          <a:bodyPr lIns="0" tIns="0" rIns="0" bIns="0" rtlCol="0" anchor="t">
            <a:spAutoFit/>
          </a:bodyPr>
          <a:lstStyle/>
          <a:p>
            <a:pPr algn="ctr" rtl="1">
              <a:lnSpc>
                <a:spcPts val="3862"/>
              </a:lnSpc>
            </a:pPr>
            <a:endParaRPr lang="ar-SA" sz="2758" dirty="0">
              <a:solidFill>
                <a:srgbClr val="000000"/>
              </a:solidFill>
            </a:endParaRPr>
          </a:p>
          <a:p>
            <a:pPr marL="0" lvl="0" indent="0" algn="ctr" rtl="1">
              <a:lnSpc>
                <a:spcPts val="3862"/>
              </a:lnSpc>
              <a:spcBef>
                <a:spcPct val="0"/>
              </a:spcBef>
            </a:pPr>
            <a:r>
              <a:rPr lang="ar-SA" sz="2758" dirty="0">
                <a:solidFill>
                  <a:srgbClr val="000000"/>
                </a:solidFill>
              </a:rPr>
              <a:t>الآن ما شرطك الثاني؟</a:t>
            </a:r>
          </a:p>
        </p:txBody>
      </p:sp>
      <p:sp>
        <p:nvSpPr>
          <p:cNvPr id="15" name="Rounded Rectangle 14">
            <a:extLst>
              <a:ext uri="{FF2B5EF4-FFF2-40B4-BE49-F238E27FC236}">
                <a16:creationId xmlns:a16="http://schemas.microsoft.com/office/drawing/2014/main" id="{D01F73F9-22DF-D840-B2A8-FA0AED097514}"/>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19" name="TextBox 18">
            <a:extLst>
              <a:ext uri="{FF2B5EF4-FFF2-40B4-BE49-F238E27FC236}">
                <a16:creationId xmlns:a16="http://schemas.microsoft.com/office/drawing/2014/main" id="{C6873FD4-B24F-FC4E-9D54-4ADA0964B24A}"/>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a:ln w="19050">
                  <a:solidFill>
                    <a:srgbClr val="FFECA5"/>
                  </a:solidFill>
                  <a:prstDash val="solid"/>
                </a:ln>
                <a:solidFill>
                  <a:schemeClr val="bg1"/>
                </a:solidFill>
              </a:rPr>
              <a:t>قصة المد بالياء</a:t>
            </a:r>
          </a:p>
        </p:txBody>
      </p:sp>
      <p:pic>
        <p:nvPicPr>
          <p:cNvPr id="17" name="Picture 8">
            <a:extLst>
              <a:ext uri="{FF2B5EF4-FFF2-40B4-BE49-F238E27FC236}">
                <a16:creationId xmlns:a16="http://schemas.microsoft.com/office/drawing/2014/main" id="{FD7528A3-B294-CA4B-9838-B762995DE0B1}"/>
              </a:ext>
            </a:extLst>
          </p:cNvPr>
          <p:cNvPicPr>
            <a:picLocks noChangeAspect="1"/>
          </p:cNvPicPr>
          <p:nvPr/>
        </p:nvPicPr>
        <p:blipFill rotWithShape="1">
          <a:blip r:embed="rId5"/>
          <a:srcRect b="-2817"/>
          <a:stretch/>
        </p:blipFill>
        <p:spPr>
          <a:xfrm>
            <a:off x="6800763" y="1326020"/>
            <a:ext cx="2269197" cy="6074154"/>
          </a:xfrm>
          <a:prstGeom prst="rect">
            <a:avLst/>
          </a:prstGeom>
        </p:spPr>
      </p:pic>
      <p:pic>
        <p:nvPicPr>
          <p:cNvPr id="18" name="Picture 21">
            <a:extLst>
              <a:ext uri="{FF2B5EF4-FFF2-40B4-BE49-F238E27FC236}">
                <a16:creationId xmlns:a16="http://schemas.microsoft.com/office/drawing/2014/main" id="{0D98D790-828F-1F45-80E2-45FCB91EEA9D}"/>
              </a:ext>
            </a:extLst>
          </p:cNvPr>
          <p:cNvPicPr>
            <a:picLocks noChangeAspect="1"/>
          </p:cNvPicPr>
          <p:nvPr/>
        </p:nvPicPr>
        <p:blipFill>
          <a:blip r:embed="rId6"/>
          <a:srcRect/>
          <a:stretch>
            <a:fillRect/>
          </a:stretch>
        </p:blipFill>
        <p:spPr>
          <a:xfrm>
            <a:off x="7277694" y="5506180"/>
            <a:ext cx="1544226" cy="12345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1" name="Group 11"/>
          <p:cNvGrpSpPr/>
          <p:nvPr/>
        </p:nvGrpSpPr>
        <p:grpSpPr>
          <a:xfrm rot="-10800000">
            <a:off x="2209798" y="1376461"/>
            <a:ext cx="6366505" cy="1908176"/>
            <a:chOff x="0" y="0"/>
            <a:chExt cx="11532100" cy="3033896"/>
          </a:xfrm>
        </p:grpSpPr>
        <p:sp>
          <p:nvSpPr>
            <p:cNvPr id="12" name="Freeform 12"/>
            <p:cNvSpPr/>
            <p:nvPr/>
          </p:nvSpPr>
          <p:spPr>
            <a:xfrm>
              <a:off x="0" y="0"/>
              <a:ext cx="11532101" cy="3033896"/>
            </a:xfrm>
            <a:custGeom>
              <a:avLst/>
              <a:gdLst/>
              <a:ahLst/>
              <a:cxnLst/>
              <a:rect l="l" t="t" r="r" b="b"/>
              <a:pathLst>
                <a:path w="11532101" h="3033896">
                  <a:moveTo>
                    <a:pt x="496570" y="0"/>
                  </a:moveTo>
                  <a:lnTo>
                    <a:pt x="496570" y="3033896"/>
                  </a:lnTo>
                  <a:lnTo>
                    <a:pt x="9785850" y="3033896"/>
                  </a:lnTo>
                  <a:lnTo>
                    <a:pt x="9785850" y="0"/>
                  </a:lnTo>
                  <a:cubicBezTo>
                    <a:pt x="9785850" y="0"/>
                    <a:pt x="496570" y="0"/>
                    <a:pt x="496570" y="0"/>
                  </a:cubicBezTo>
                  <a:close/>
                  <a:moveTo>
                    <a:pt x="10282420" y="485006"/>
                  </a:moveTo>
                  <a:lnTo>
                    <a:pt x="10282420" y="455887"/>
                  </a:lnTo>
                  <a:cubicBezTo>
                    <a:pt x="10282420" y="222250"/>
                    <a:pt x="10060170" y="0"/>
                    <a:pt x="9785851" y="0"/>
                  </a:cubicBezTo>
                  <a:lnTo>
                    <a:pt x="9785851" y="3033896"/>
                  </a:lnTo>
                  <a:cubicBezTo>
                    <a:pt x="10060170" y="3033896"/>
                    <a:pt x="10282420" y="2811646"/>
                    <a:pt x="10282420" y="2537326"/>
                  </a:cubicBezTo>
                  <a:lnTo>
                    <a:pt x="10282420" y="957446"/>
                  </a:lnTo>
                  <a:cubicBezTo>
                    <a:pt x="10790420" y="972686"/>
                    <a:pt x="11294611" y="948556"/>
                    <a:pt x="11532101" y="991736"/>
                  </a:cubicBezTo>
                  <a:cubicBezTo>
                    <a:pt x="11128240" y="805046"/>
                    <a:pt x="10693900" y="669156"/>
                    <a:pt x="1028242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FEBA5"/>
            </a:solidFill>
          </p:spPr>
        </p:sp>
      </p:grpSp>
      <p:grpSp>
        <p:nvGrpSpPr>
          <p:cNvPr id="14" name="Group 14"/>
          <p:cNvGrpSpPr/>
          <p:nvPr/>
        </p:nvGrpSpPr>
        <p:grpSpPr>
          <a:xfrm>
            <a:off x="5838541" y="3253596"/>
            <a:ext cx="2230700" cy="2230700"/>
            <a:chOff x="0" y="0"/>
            <a:chExt cx="812800" cy="812800"/>
          </a:xfrm>
        </p:grpSpPr>
        <p:sp>
          <p:nvSpPr>
            <p:cNvPr id="15" name="Freeform 1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8E4C1"/>
            </a:solidFill>
          </p:spPr>
        </p:sp>
        <p:sp>
          <p:nvSpPr>
            <p:cNvPr id="16" name="TextBox 16"/>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19" name="TextBox 19"/>
          <p:cNvSpPr txBox="1"/>
          <p:nvPr/>
        </p:nvSpPr>
        <p:spPr>
          <a:xfrm>
            <a:off x="8740435" y="384881"/>
            <a:ext cx="694116" cy="3136756"/>
          </a:xfrm>
          <a:prstGeom prst="rect">
            <a:avLst/>
          </a:prstGeom>
        </p:spPr>
        <p:txBody>
          <a:bodyPr lIns="0" tIns="0" rIns="0" bIns="0" rtlCol="0" anchor="t">
            <a:spAutoFit/>
          </a:bodyPr>
          <a:lstStyle/>
          <a:p>
            <a:pPr algn="ctr" rtl="1">
              <a:lnSpc>
                <a:spcPts val="26816"/>
              </a:lnSpc>
            </a:pPr>
            <a:r>
              <a:rPr lang="ar-SA" sz="19154" dirty="0">
                <a:solidFill>
                  <a:schemeClr val="tx2">
                    <a:lumMod val="60000"/>
                    <a:lumOff val="40000"/>
                  </a:schemeClr>
                </a:solidFill>
              </a:rPr>
              <a:t>٢</a:t>
            </a:r>
          </a:p>
        </p:txBody>
      </p:sp>
      <p:sp>
        <p:nvSpPr>
          <p:cNvPr id="23" name="TextBox 23"/>
          <p:cNvSpPr txBox="1"/>
          <p:nvPr/>
        </p:nvSpPr>
        <p:spPr>
          <a:xfrm>
            <a:off x="5667895" y="2892387"/>
            <a:ext cx="2571990" cy="1964705"/>
          </a:xfrm>
          <a:prstGeom prst="rect">
            <a:avLst/>
          </a:prstGeom>
        </p:spPr>
        <p:txBody>
          <a:bodyPr wrap="square" lIns="0" tIns="0" rIns="0" bIns="0" rtlCol="0" anchor="t">
            <a:spAutoFit/>
          </a:bodyPr>
          <a:lstStyle/>
          <a:p>
            <a:pPr marL="0" lvl="0" indent="0" algn="ctr" defTabSz="914400" rtl="0" eaLnBrk="1" latinLnBrk="0" hangingPunct="1">
              <a:lnSpc>
                <a:spcPts val="17951"/>
              </a:lnSpc>
              <a:spcBef>
                <a:spcPct val="0"/>
              </a:spcBef>
            </a:pPr>
            <a:r>
              <a:rPr lang="ar-SA" sz="8000" dirty="0">
                <a:solidFill>
                  <a:srgbClr val="000000"/>
                </a:solidFill>
              </a:rPr>
              <a:t>مند</a:t>
            </a:r>
            <a:r>
              <a:rPr lang="ar-SA" sz="8000" dirty="0">
                <a:solidFill>
                  <a:srgbClr val="FF0000"/>
                </a:solidFill>
              </a:rPr>
              <a:t>ي</a:t>
            </a:r>
            <a:r>
              <a:rPr lang="ar-SA" sz="8000" dirty="0">
                <a:solidFill>
                  <a:srgbClr val="000000"/>
                </a:solidFill>
              </a:rPr>
              <a:t>ل</a:t>
            </a:r>
          </a:p>
        </p:txBody>
      </p:sp>
      <p:grpSp>
        <p:nvGrpSpPr>
          <p:cNvPr id="25" name="Group 25"/>
          <p:cNvGrpSpPr/>
          <p:nvPr/>
        </p:nvGrpSpPr>
        <p:grpSpPr>
          <a:xfrm>
            <a:off x="4066229" y="5013430"/>
            <a:ext cx="2183828" cy="2223582"/>
            <a:chOff x="0" y="0"/>
            <a:chExt cx="812800" cy="812800"/>
          </a:xfrm>
        </p:grpSpPr>
        <p:sp>
          <p:nvSpPr>
            <p:cNvPr id="26" name="Freeform 2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2A2"/>
            </a:solidFill>
          </p:spPr>
        </p:sp>
        <p:sp>
          <p:nvSpPr>
            <p:cNvPr id="27" name="TextBox 27"/>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32" name="TextBox 32"/>
          <p:cNvSpPr txBox="1"/>
          <p:nvPr/>
        </p:nvSpPr>
        <p:spPr>
          <a:xfrm>
            <a:off x="3664162" y="5349971"/>
            <a:ext cx="2802372" cy="1472326"/>
          </a:xfrm>
          <a:prstGeom prst="rect">
            <a:avLst/>
          </a:prstGeom>
        </p:spPr>
        <p:txBody>
          <a:bodyPr lIns="0" tIns="0" rIns="0" bIns="0" rtlCol="0" anchor="t">
            <a:spAutoFit/>
          </a:bodyPr>
          <a:lstStyle/>
          <a:p>
            <a:pPr marL="0" lvl="0" indent="0" algn="ctr" defTabSz="914400" rtl="0" eaLnBrk="1" latinLnBrk="0" hangingPunct="1">
              <a:lnSpc>
                <a:spcPts val="12327"/>
              </a:lnSpc>
              <a:spcBef>
                <a:spcPct val="0"/>
              </a:spcBef>
            </a:pPr>
            <a:r>
              <a:rPr lang="ar-SA" sz="8805" dirty="0">
                <a:solidFill>
                  <a:srgbClr val="FF0000"/>
                </a:solidFill>
              </a:rPr>
              <a:t>يـ</a:t>
            </a:r>
            <a:r>
              <a:rPr lang="ar-SA" sz="8805" dirty="0"/>
              <a:t>د</a:t>
            </a:r>
          </a:p>
        </p:txBody>
      </p:sp>
      <p:pic>
        <p:nvPicPr>
          <p:cNvPr id="36" name="Picture 3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168808">
            <a:off x="6361411" y="4555587"/>
            <a:ext cx="1368800" cy="1423979"/>
          </a:xfrm>
          <a:prstGeom prst="rect">
            <a:avLst/>
          </a:prstGeom>
        </p:spPr>
      </p:pic>
      <p:sp>
        <p:nvSpPr>
          <p:cNvPr id="38" name="TextBox 38"/>
          <p:cNvSpPr txBox="1"/>
          <p:nvPr/>
        </p:nvSpPr>
        <p:spPr>
          <a:xfrm>
            <a:off x="2973289" y="1507211"/>
            <a:ext cx="5539049" cy="1955985"/>
          </a:xfrm>
          <a:prstGeom prst="rect">
            <a:avLst/>
          </a:prstGeom>
        </p:spPr>
        <p:txBody>
          <a:bodyPr wrap="square" lIns="0" tIns="0" rIns="0" bIns="0" rtlCol="0" anchor="t">
            <a:spAutoFit/>
          </a:bodyPr>
          <a:lstStyle/>
          <a:p>
            <a:pPr marL="0" lvl="0" indent="0" algn="ctr" rtl="1">
              <a:lnSpc>
                <a:spcPts val="3862"/>
              </a:lnSpc>
              <a:spcBef>
                <a:spcPct val="0"/>
              </a:spcBef>
            </a:pPr>
            <a:r>
              <a:rPr lang="ar-SA" sz="2758" u="none" dirty="0">
                <a:solidFill>
                  <a:schemeClr val="tx2">
                    <a:lumMod val="60000"/>
                    <a:lumOff val="40000"/>
                  </a:schemeClr>
                </a:solidFill>
              </a:rPr>
              <a:t>الشرط الثاني هو</a:t>
            </a:r>
            <a:r>
              <a:rPr lang="ar-SA" sz="2758" u="none" dirty="0">
                <a:solidFill>
                  <a:schemeClr val="tx2">
                    <a:lumMod val="60000"/>
                    <a:lumOff val="40000"/>
                  </a:schemeClr>
                </a:solidFill>
                <a:latin typeface="XB Tabriz"/>
              </a:rPr>
              <a:t> </a:t>
            </a:r>
            <a:r>
              <a:rPr lang="ar-SA" sz="2758" u="none" dirty="0" err="1">
                <a:solidFill>
                  <a:srgbClr val="000000"/>
                </a:solidFill>
                <a:latin typeface="XB Tabriz"/>
              </a:rPr>
              <a:t>أنني</a:t>
            </a:r>
            <a:r>
              <a:rPr lang="ar-SA" sz="2758" u="none" dirty="0">
                <a:solidFill>
                  <a:srgbClr val="000000"/>
                </a:solidFill>
                <a:latin typeface="XB Tabriz"/>
              </a:rPr>
              <a:t> لا أكون </a:t>
            </a:r>
            <a:r>
              <a:rPr lang="ar-SA" sz="2758" dirty="0">
                <a:solidFill>
                  <a:srgbClr val="000000"/>
                </a:solidFill>
                <a:latin typeface="XB Tabriz"/>
              </a:rPr>
              <a:t>أبدًا في أول الكلمة، لا بد أن أكون في وسط الكلمة أو نهايتها، ولا بد أن يكون الحرف السابق لي مشكلًا بالكسرة.</a:t>
            </a:r>
            <a:endParaRPr lang="ar-SA" sz="2758" u="none" dirty="0">
              <a:solidFill>
                <a:srgbClr val="000000"/>
              </a:solidFill>
              <a:latin typeface="XB Tabriz"/>
            </a:endParaRPr>
          </a:p>
          <a:p>
            <a:pPr marL="0" lvl="0" indent="0" algn="ctr" rtl="1">
              <a:lnSpc>
                <a:spcPts val="3862"/>
              </a:lnSpc>
              <a:spcBef>
                <a:spcPct val="0"/>
              </a:spcBef>
            </a:pPr>
            <a:endParaRPr lang="ar-SA" sz="2758" u="none" dirty="0">
              <a:solidFill>
                <a:srgbClr val="000000"/>
              </a:solidFill>
              <a:latin typeface="XB Tabriz"/>
            </a:endParaRPr>
          </a:p>
        </p:txBody>
      </p:sp>
      <p:pic>
        <p:nvPicPr>
          <p:cNvPr id="45" name="Picture 4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562802" y="6477000"/>
            <a:ext cx="782715" cy="766082"/>
          </a:xfrm>
          <a:prstGeom prst="rect">
            <a:avLst/>
          </a:prstGeom>
        </p:spPr>
      </p:pic>
      <p:pic>
        <p:nvPicPr>
          <p:cNvPr id="31" name="Picture 14">
            <a:extLst>
              <a:ext uri="{FF2B5EF4-FFF2-40B4-BE49-F238E27FC236}">
                <a16:creationId xmlns:a16="http://schemas.microsoft.com/office/drawing/2014/main" id="{A7F88D47-A40D-0047-A168-F2626005623F}"/>
              </a:ext>
            </a:extLst>
          </p:cNvPr>
          <p:cNvPicPr>
            <a:picLocks noChangeAspect="1"/>
          </p:cNvPicPr>
          <p:nvPr/>
        </p:nvPicPr>
        <p:blipFill rotWithShape="1">
          <a:blip r:embed="rId8"/>
          <a:srcRect b="12757"/>
          <a:stretch/>
        </p:blipFill>
        <p:spPr>
          <a:xfrm>
            <a:off x="534339" y="1049611"/>
            <a:ext cx="2627861" cy="6375816"/>
          </a:xfrm>
          <a:prstGeom prst="rect">
            <a:avLst/>
          </a:prstGeom>
        </p:spPr>
      </p:pic>
      <p:pic>
        <p:nvPicPr>
          <p:cNvPr id="33" name="Picture 18">
            <a:extLst>
              <a:ext uri="{FF2B5EF4-FFF2-40B4-BE49-F238E27FC236}">
                <a16:creationId xmlns:a16="http://schemas.microsoft.com/office/drawing/2014/main" id="{0A5DB6E8-3EAB-5640-8C08-6CA36C17E0D7}"/>
              </a:ext>
            </a:extLst>
          </p:cNvPr>
          <p:cNvPicPr>
            <a:picLocks noChangeAspect="1"/>
          </p:cNvPicPr>
          <p:nvPr/>
        </p:nvPicPr>
        <p:blipFill>
          <a:blip r:embed="rId9"/>
          <a:srcRect/>
          <a:stretch>
            <a:fillRect/>
          </a:stretch>
        </p:blipFill>
        <p:spPr>
          <a:xfrm rot="-10800000">
            <a:off x="423738" y="4636779"/>
            <a:ext cx="2831967" cy="2796943"/>
          </a:xfrm>
          <a:prstGeom prst="rect">
            <a:avLst/>
          </a:prstGeom>
        </p:spPr>
      </p:pic>
      <p:pic>
        <p:nvPicPr>
          <p:cNvPr id="34" name="Picture 21">
            <a:extLst>
              <a:ext uri="{FF2B5EF4-FFF2-40B4-BE49-F238E27FC236}">
                <a16:creationId xmlns:a16="http://schemas.microsoft.com/office/drawing/2014/main" id="{8CEEFAB0-6316-774A-958F-16A73ABFBC5F}"/>
              </a:ext>
            </a:extLst>
          </p:cNvPr>
          <p:cNvPicPr>
            <a:picLocks noChangeAspect="1"/>
          </p:cNvPicPr>
          <p:nvPr/>
        </p:nvPicPr>
        <p:blipFill>
          <a:blip r:embed="rId10"/>
          <a:srcRect/>
          <a:stretch>
            <a:fillRect/>
          </a:stretch>
        </p:blipFill>
        <p:spPr>
          <a:xfrm>
            <a:off x="1024517" y="2639936"/>
            <a:ext cx="1630407" cy="2306405"/>
          </a:xfrm>
          <a:prstGeom prst="rect">
            <a:avLst/>
          </a:prstGeom>
        </p:spPr>
      </p:pic>
      <p:sp>
        <p:nvSpPr>
          <p:cNvPr id="35" name="TextBox 27">
            <a:extLst>
              <a:ext uri="{FF2B5EF4-FFF2-40B4-BE49-F238E27FC236}">
                <a16:creationId xmlns:a16="http://schemas.microsoft.com/office/drawing/2014/main" id="{628397F4-2271-8C4E-B49C-DCEB8511A41E}"/>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dirty="0">
                <a:solidFill>
                  <a:srgbClr val="FFFFFF"/>
                </a:solidFill>
              </a:rPr>
              <a:t>المد بالياء</a:t>
            </a:r>
          </a:p>
        </p:txBody>
      </p:sp>
      <p:sp>
        <p:nvSpPr>
          <p:cNvPr id="37" name="Rounded Rectangle 36">
            <a:extLst>
              <a:ext uri="{FF2B5EF4-FFF2-40B4-BE49-F238E27FC236}">
                <a16:creationId xmlns:a16="http://schemas.microsoft.com/office/drawing/2014/main" id="{3200AFB0-6CDA-C94C-A4BD-323CD5A4053F}"/>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9" name="TextBox 38">
            <a:extLst>
              <a:ext uri="{FF2B5EF4-FFF2-40B4-BE49-F238E27FC236}">
                <a16:creationId xmlns:a16="http://schemas.microsoft.com/office/drawing/2014/main" id="{30797E27-1234-0A45-BD34-5E03CE32E59A}"/>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40" name="Picture 8">
            <a:extLst>
              <a:ext uri="{FF2B5EF4-FFF2-40B4-BE49-F238E27FC236}">
                <a16:creationId xmlns:a16="http://schemas.microsoft.com/office/drawing/2014/main" id="{3F1C1A15-2190-B443-AADE-6F42710E77FD}"/>
              </a:ext>
            </a:extLst>
          </p:cNvPr>
          <p:cNvPicPr>
            <a:picLocks noChangeAspect="1"/>
          </p:cNvPicPr>
          <p:nvPr/>
        </p:nvPicPr>
        <p:blipFill rotWithShape="1">
          <a:blip r:embed="rId11"/>
          <a:srcRect b="-2817"/>
          <a:stretch/>
        </p:blipFill>
        <p:spPr>
          <a:xfrm>
            <a:off x="8022299" y="2900394"/>
            <a:ext cx="1684030" cy="4507787"/>
          </a:xfrm>
          <a:prstGeom prst="rect">
            <a:avLst/>
          </a:prstGeom>
        </p:spPr>
      </p:pic>
      <p:pic>
        <p:nvPicPr>
          <p:cNvPr id="41" name="Picture 21">
            <a:extLst>
              <a:ext uri="{FF2B5EF4-FFF2-40B4-BE49-F238E27FC236}">
                <a16:creationId xmlns:a16="http://schemas.microsoft.com/office/drawing/2014/main" id="{655C00F0-CDC7-E040-9593-CBB1CDDB59CB}"/>
              </a:ext>
            </a:extLst>
          </p:cNvPr>
          <p:cNvPicPr>
            <a:picLocks noChangeAspect="1"/>
          </p:cNvPicPr>
          <p:nvPr/>
        </p:nvPicPr>
        <p:blipFill>
          <a:blip r:embed="rId12"/>
          <a:srcRect/>
          <a:stretch>
            <a:fillRect/>
          </a:stretch>
        </p:blipFill>
        <p:spPr>
          <a:xfrm>
            <a:off x="8312279" y="5832545"/>
            <a:ext cx="1146010" cy="91618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D2A690A5-34AF-9346-AFF7-BAF07CB096C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13678" y="3560640"/>
            <a:ext cx="1967653" cy="1250513"/>
          </a:xfrm>
          <a:prstGeom prst="rect">
            <a:avLst/>
          </a:prstGeom>
        </p:spPr>
      </p:pic>
      <p:pic>
        <p:nvPicPr>
          <p:cNvPr id="42" name="Picture 10">
            <a:extLst>
              <a:ext uri="{FF2B5EF4-FFF2-40B4-BE49-F238E27FC236}">
                <a16:creationId xmlns:a16="http://schemas.microsoft.com/office/drawing/2014/main" id="{8DDBAACE-0AB3-914D-8E38-F78F1DE70185}"/>
              </a:ext>
            </a:extLst>
          </p:cNvPr>
          <p:cNvPicPr>
            <a:picLocks noChangeAspect="1"/>
          </p:cNvPicPr>
          <p:nvPr/>
        </p:nvPicPr>
        <p:blipFill>
          <a:blip r:embed="rId14"/>
          <a:srcRect/>
          <a:stretch>
            <a:fillRect/>
          </a:stretch>
        </p:blipFill>
        <p:spPr>
          <a:xfrm>
            <a:off x="6442736" y="4040105"/>
            <a:ext cx="1080973" cy="1529165"/>
          </a:xfrm>
          <a:prstGeom prst="rect">
            <a:avLst/>
          </a:prstGeom>
        </p:spPr>
      </p:pic>
      <p:pic>
        <p:nvPicPr>
          <p:cNvPr id="13" name="Picture 12">
            <a:extLst>
              <a:ext uri="{FF2B5EF4-FFF2-40B4-BE49-F238E27FC236}">
                <a16:creationId xmlns:a16="http://schemas.microsoft.com/office/drawing/2014/main" id="{83302F36-188A-964E-B457-757B14D194C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35208" y="5845505"/>
            <a:ext cx="1141244" cy="1461640"/>
          </a:xfrm>
          <a:prstGeom prst="rect">
            <a:avLst/>
          </a:prstGeom>
        </p:spPr>
      </p:pic>
      <p:pic>
        <p:nvPicPr>
          <p:cNvPr id="44" name="Picture 10">
            <a:extLst>
              <a:ext uri="{FF2B5EF4-FFF2-40B4-BE49-F238E27FC236}">
                <a16:creationId xmlns:a16="http://schemas.microsoft.com/office/drawing/2014/main" id="{EC9F8CB0-8ED6-E241-89C5-5BB661E50722}"/>
              </a:ext>
            </a:extLst>
          </p:cNvPr>
          <p:cNvPicPr>
            <a:picLocks noChangeAspect="1"/>
          </p:cNvPicPr>
          <p:nvPr/>
        </p:nvPicPr>
        <p:blipFill>
          <a:blip r:embed="rId14"/>
          <a:srcRect/>
          <a:stretch>
            <a:fillRect/>
          </a:stretch>
        </p:blipFill>
        <p:spPr>
          <a:xfrm>
            <a:off x="4763227" y="4998378"/>
            <a:ext cx="1080973" cy="1529165"/>
          </a:xfrm>
          <a:prstGeom prst="rect">
            <a:avLst/>
          </a:prstGeom>
        </p:spPr>
      </p:pic>
    </p:spTree>
    <p:extLst>
      <p:ext uri="{BB962C8B-B14F-4D97-AF65-F5344CB8AC3E}">
        <p14:creationId xmlns:p14="http://schemas.microsoft.com/office/powerpoint/2010/main" val="346917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32"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10428"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1" name="Group 11"/>
          <p:cNvGrpSpPr/>
          <p:nvPr/>
        </p:nvGrpSpPr>
        <p:grpSpPr>
          <a:xfrm rot="-10800000">
            <a:off x="2951441" y="1600798"/>
            <a:ext cx="5681425" cy="1494684"/>
            <a:chOff x="0" y="0"/>
            <a:chExt cx="11532100" cy="3033896"/>
          </a:xfrm>
        </p:grpSpPr>
        <p:sp>
          <p:nvSpPr>
            <p:cNvPr id="12" name="Freeform 12"/>
            <p:cNvSpPr/>
            <p:nvPr/>
          </p:nvSpPr>
          <p:spPr>
            <a:xfrm>
              <a:off x="0" y="0"/>
              <a:ext cx="11532101" cy="3033896"/>
            </a:xfrm>
            <a:custGeom>
              <a:avLst/>
              <a:gdLst/>
              <a:ahLst/>
              <a:cxnLst/>
              <a:rect l="l" t="t" r="r" b="b"/>
              <a:pathLst>
                <a:path w="11532101" h="3033896">
                  <a:moveTo>
                    <a:pt x="496570" y="0"/>
                  </a:moveTo>
                  <a:lnTo>
                    <a:pt x="496570" y="3033896"/>
                  </a:lnTo>
                  <a:lnTo>
                    <a:pt x="9785850" y="3033896"/>
                  </a:lnTo>
                  <a:lnTo>
                    <a:pt x="9785850" y="0"/>
                  </a:lnTo>
                  <a:cubicBezTo>
                    <a:pt x="9785850" y="0"/>
                    <a:pt x="496570" y="0"/>
                    <a:pt x="496570" y="0"/>
                  </a:cubicBezTo>
                  <a:close/>
                  <a:moveTo>
                    <a:pt x="10282420" y="485006"/>
                  </a:moveTo>
                  <a:lnTo>
                    <a:pt x="10282420" y="455887"/>
                  </a:lnTo>
                  <a:cubicBezTo>
                    <a:pt x="10282420" y="222250"/>
                    <a:pt x="10060170" y="0"/>
                    <a:pt x="9785851" y="0"/>
                  </a:cubicBezTo>
                  <a:lnTo>
                    <a:pt x="9785851" y="3033896"/>
                  </a:lnTo>
                  <a:cubicBezTo>
                    <a:pt x="10060170" y="3033896"/>
                    <a:pt x="10282420" y="2811646"/>
                    <a:pt x="10282420" y="2537326"/>
                  </a:cubicBezTo>
                  <a:lnTo>
                    <a:pt x="10282420" y="957446"/>
                  </a:lnTo>
                  <a:cubicBezTo>
                    <a:pt x="10790420" y="972686"/>
                    <a:pt x="11294611" y="948556"/>
                    <a:pt x="11532101" y="991736"/>
                  </a:cubicBezTo>
                  <a:cubicBezTo>
                    <a:pt x="11128240" y="805046"/>
                    <a:pt x="10693900" y="669156"/>
                    <a:pt x="10282420"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rgbClr val="FFEBA5"/>
            </a:solidFill>
          </p:spPr>
        </p:sp>
      </p:grpSp>
      <p:grpSp>
        <p:nvGrpSpPr>
          <p:cNvPr id="14" name="Group 14"/>
          <p:cNvGrpSpPr/>
          <p:nvPr/>
        </p:nvGrpSpPr>
        <p:grpSpPr>
          <a:xfrm>
            <a:off x="6022883" y="3828908"/>
            <a:ext cx="2230700" cy="2230700"/>
            <a:chOff x="0" y="0"/>
            <a:chExt cx="812800" cy="812800"/>
          </a:xfrm>
        </p:grpSpPr>
        <p:sp>
          <p:nvSpPr>
            <p:cNvPr id="15" name="Freeform 1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8E4C1"/>
            </a:solidFill>
          </p:spPr>
        </p:sp>
        <p:sp>
          <p:nvSpPr>
            <p:cNvPr id="16" name="TextBox 16"/>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19" name="TextBox 19"/>
          <p:cNvSpPr txBox="1"/>
          <p:nvPr/>
        </p:nvSpPr>
        <p:spPr>
          <a:xfrm>
            <a:off x="8399376" y="-127682"/>
            <a:ext cx="694116" cy="3136756"/>
          </a:xfrm>
          <a:prstGeom prst="rect">
            <a:avLst/>
          </a:prstGeom>
        </p:spPr>
        <p:txBody>
          <a:bodyPr lIns="0" tIns="0" rIns="0" bIns="0" rtlCol="0" anchor="t">
            <a:spAutoFit/>
          </a:bodyPr>
          <a:lstStyle/>
          <a:p>
            <a:pPr algn="ctr" rtl="1">
              <a:lnSpc>
                <a:spcPts val="26816"/>
              </a:lnSpc>
            </a:pPr>
            <a:r>
              <a:rPr lang="ar-SA" sz="19154" dirty="0">
                <a:solidFill>
                  <a:schemeClr val="tx2">
                    <a:lumMod val="60000"/>
                    <a:lumOff val="40000"/>
                  </a:schemeClr>
                </a:solidFill>
              </a:rPr>
              <a:t>٣</a:t>
            </a:r>
          </a:p>
        </p:txBody>
      </p:sp>
      <p:grpSp>
        <p:nvGrpSpPr>
          <p:cNvPr id="20" name="Group 20"/>
          <p:cNvGrpSpPr/>
          <p:nvPr/>
        </p:nvGrpSpPr>
        <p:grpSpPr>
          <a:xfrm>
            <a:off x="4621995" y="3313950"/>
            <a:ext cx="1242194" cy="1242194"/>
            <a:chOff x="0" y="0"/>
            <a:chExt cx="812800" cy="812800"/>
          </a:xfrm>
        </p:grpSpPr>
        <p:sp>
          <p:nvSpPr>
            <p:cNvPr id="21" name="Freeform 2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2A2"/>
            </a:solidFill>
          </p:spPr>
        </p:sp>
        <p:sp>
          <p:nvSpPr>
            <p:cNvPr id="22" name="TextBox 22"/>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23" name="TextBox 23"/>
          <p:cNvSpPr txBox="1"/>
          <p:nvPr/>
        </p:nvSpPr>
        <p:spPr>
          <a:xfrm>
            <a:off x="4932505" y="3438778"/>
            <a:ext cx="4080716" cy="2105513"/>
          </a:xfrm>
          <a:prstGeom prst="rect">
            <a:avLst/>
          </a:prstGeom>
        </p:spPr>
        <p:txBody>
          <a:bodyPr lIns="0" tIns="0" rIns="0" bIns="0" rtlCol="0" anchor="t">
            <a:spAutoFit/>
          </a:bodyPr>
          <a:lstStyle/>
          <a:p>
            <a:pPr marL="0" lvl="0" indent="0" algn="ctr" rtl="1">
              <a:lnSpc>
                <a:spcPts val="17951"/>
              </a:lnSpc>
              <a:spcBef>
                <a:spcPct val="0"/>
              </a:spcBef>
            </a:pPr>
            <a:r>
              <a:rPr lang="ar-SA" sz="12822">
                <a:solidFill>
                  <a:srgbClr val="000000"/>
                </a:solidFill>
              </a:rPr>
              <a:t>ي</a:t>
            </a:r>
          </a:p>
        </p:txBody>
      </p:sp>
      <p:sp>
        <p:nvSpPr>
          <p:cNvPr id="24" name="TextBox 24"/>
          <p:cNvSpPr txBox="1"/>
          <p:nvPr/>
        </p:nvSpPr>
        <p:spPr>
          <a:xfrm>
            <a:off x="3925545" y="2998558"/>
            <a:ext cx="2802372" cy="1440010"/>
          </a:xfrm>
          <a:prstGeom prst="rect">
            <a:avLst/>
          </a:prstGeom>
        </p:spPr>
        <p:txBody>
          <a:bodyPr lIns="0" tIns="0" rIns="0" bIns="0" rtlCol="0" anchor="t">
            <a:spAutoFit/>
          </a:bodyPr>
          <a:lstStyle/>
          <a:p>
            <a:pPr marL="0" lvl="0" indent="0" algn="ctr" rtl="1">
              <a:lnSpc>
                <a:spcPts val="12327"/>
              </a:lnSpc>
              <a:spcBef>
                <a:spcPct val="0"/>
              </a:spcBef>
            </a:pPr>
            <a:r>
              <a:rPr lang="ar-SA" sz="8805">
                <a:solidFill>
                  <a:srgbClr val="000000"/>
                </a:solidFill>
              </a:rPr>
              <a:t>يَ</a:t>
            </a:r>
          </a:p>
        </p:txBody>
      </p:sp>
      <p:grpSp>
        <p:nvGrpSpPr>
          <p:cNvPr id="25" name="Group 25"/>
          <p:cNvGrpSpPr/>
          <p:nvPr/>
        </p:nvGrpSpPr>
        <p:grpSpPr>
          <a:xfrm>
            <a:off x="4281571" y="5256493"/>
            <a:ext cx="1232191" cy="1232191"/>
            <a:chOff x="0" y="0"/>
            <a:chExt cx="812800" cy="812800"/>
          </a:xfrm>
        </p:grpSpPr>
        <p:sp>
          <p:nvSpPr>
            <p:cNvPr id="26" name="Freeform 2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2A2"/>
            </a:solidFill>
          </p:spPr>
        </p:sp>
        <p:sp>
          <p:nvSpPr>
            <p:cNvPr id="27" name="TextBox 27"/>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28" name="Group 28"/>
          <p:cNvGrpSpPr/>
          <p:nvPr/>
        </p:nvGrpSpPr>
        <p:grpSpPr>
          <a:xfrm>
            <a:off x="3607361" y="4199291"/>
            <a:ext cx="1175365" cy="1175365"/>
            <a:chOff x="0" y="0"/>
            <a:chExt cx="812800" cy="812800"/>
          </a:xfrm>
        </p:grpSpPr>
        <p:sp>
          <p:nvSpPr>
            <p:cNvPr id="29" name="Freeform 2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2A2"/>
            </a:solidFill>
          </p:spPr>
        </p:sp>
        <p:sp>
          <p:nvSpPr>
            <p:cNvPr id="30" name="TextBox 30"/>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31" name="TextBox 31"/>
          <p:cNvSpPr txBox="1"/>
          <p:nvPr/>
        </p:nvSpPr>
        <p:spPr>
          <a:xfrm>
            <a:off x="3390587" y="3951979"/>
            <a:ext cx="1741626" cy="1440010"/>
          </a:xfrm>
          <a:prstGeom prst="rect">
            <a:avLst/>
          </a:prstGeom>
        </p:spPr>
        <p:txBody>
          <a:bodyPr lIns="0" tIns="0" rIns="0" bIns="0" rtlCol="0" anchor="t">
            <a:spAutoFit/>
          </a:bodyPr>
          <a:lstStyle/>
          <a:p>
            <a:pPr marL="0" lvl="0" indent="0" algn="ctr" rtl="1">
              <a:lnSpc>
                <a:spcPts val="12327"/>
              </a:lnSpc>
              <a:spcBef>
                <a:spcPct val="0"/>
              </a:spcBef>
            </a:pPr>
            <a:r>
              <a:rPr lang="ar-SA" sz="8805">
                <a:solidFill>
                  <a:srgbClr val="000000"/>
                </a:solidFill>
              </a:rPr>
              <a:t>يُ</a:t>
            </a:r>
          </a:p>
        </p:txBody>
      </p:sp>
      <p:sp>
        <p:nvSpPr>
          <p:cNvPr id="32" name="TextBox 32"/>
          <p:cNvSpPr txBox="1"/>
          <p:nvPr/>
        </p:nvSpPr>
        <p:spPr>
          <a:xfrm>
            <a:off x="3450557" y="4876329"/>
            <a:ext cx="2802372" cy="1440010"/>
          </a:xfrm>
          <a:prstGeom prst="rect">
            <a:avLst/>
          </a:prstGeom>
        </p:spPr>
        <p:txBody>
          <a:bodyPr lIns="0" tIns="0" rIns="0" bIns="0" rtlCol="0" anchor="t">
            <a:spAutoFit/>
          </a:bodyPr>
          <a:lstStyle/>
          <a:p>
            <a:pPr marL="0" lvl="0" indent="0" algn="ctr" rtl="1">
              <a:lnSpc>
                <a:spcPts val="12327"/>
              </a:lnSpc>
              <a:spcBef>
                <a:spcPct val="0"/>
              </a:spcBef>
            </a:pPr>
            <a:r>
              <a:rPr lang="ar-SA" sz="8805">
                <a:solidFill>
                  <a:srgbClr val="000000"/>
                </a:solidFill>
              </a:rPr>
              <a:t>يِ</a:t>
            </a:r>
          </a:p>
        </p:txBody>
      </p:sp>
      <p:pic>
        <p:nvPicPr>
          <p:cNvPr id="36" name="Picture 3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589362" y="5002212"/>
            <a:ext cx="1368800" cy="1423979"/>
          </a:xfrm>
          <a:prstGeom prst="rect">
            <a:avLst/>
          </a:prstGeom>
        </p:spPr>
      </p:pic>
      <p:pic>
        <p:nvPicPr>
          <p:cNvPr id="37" name="Picture 3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517502" y="3620878"/>
            <a:ext cx="473508" cy="463446"/>
          </a:xfrm>
          <a:prstGeom prst="rect">
            <a:avLst/>
          </a:prstGeom>
        </p:spPr>
      </p:pic>
      <p:sp>
        <p:nvSpPr>
          <p:cNvPr id="38" name="TextBox 38"/>
          <p:cNvSpPr txBox="1"/>
          <p:nvPr/>
        </p:nvSpPr>
        <p:spPr>
          <a:xfrm>
            <a:off x="3893531" y="1822527"/>
            <a:ext cx="4739334" cy="1500411"/>
          </a:xfrm>
          <a:prstGeom prst="rect">
            <a:avLst/>
          </a:prstGeom>
        </p:spPr>
        <p:txBody>
          <a:bodyPr lIns="0" tIns="0" rIns="0" bIns="0" rtlCol="0" anchor="t">
            <a:spAutoFit/>
          </a:bodyPr>
          <a:lstStyle/>
          <a:p>
            <a:pPr marL="0" lvl="0" indent="0" algn="ctr" rtl="1">
              <a:lnSpc>
                <a:spcPts val="3862"/>
              </a:lnSpc>
              <a:spcBef>
                <a:spcPct val="0"/>
              </a:spcBef>
            </a:pPr>
            <a:r>
              <a:rPr lang="ar-SA" sz="2758" u="none" dirty="0">
                <a:solidFill>
                  <a:schemeClr val="tx2">
                    <a:lumMod val="60000"/>
                    <a:lumOff val="40000"/>
                  </a:schemeClr>
                </a:solidFill>
              </a:rPr>
              <a:t>الشرط الثالث هو</a:t>
            </a:r>
            <a:r>
              <a:rPr lang="ar-SA" sz="2758" u="none" dirty="0">
                <a:solidFill>
                  <a:schemeClr val="tx2">
                    <a:lumMod val="60000"/>
                    <a:lumOff val="40000"/>
                  </a:schemeClr>
                </a:solidFill>
                <a:latin typeface="XB Tabriz"/>
              </a:rPr>
              <a:t> </a:t>
            </a:r>
            <a:r>
              <a:rPr lang="ar-SA" sz="2758" u="none" dirty="0" err="1">
                <a:solidFill>
                  <a:srgbClr val="000000"/>
                </a:solidFill>
                <a:latin typeface="XB Tabriz"/>
              </a:rPr>
              <a:t>أنني</a:t>
            </a:r>
            <a:r>
              <a:rPr lang="ar-SA" sz="2758" u="none" dirty="0">
                <a:solidFill>
                  <a:srgbClr val="000000"/>
                </a:solidFill>
                <a:latin typeface="XB Tabriz"/>
              </a:rPr>
              <a:t> لا يكون عليَّ </a:t>
            </a:r>
            <a:r>
              <a:rPr lang="ar-SA" sz="2758" u="none" dirty="0" err="1">
                <a:solidFill>
                  <a:srgbClr val="000000"/>
                </a:solidFill>
                <a:latin typeface="XB Tabriz"/>
              </a:rPr>
              <a:t>أي</a:t>
            </a:r>
            <a:r>
              <a:rPr lang="ar-SA" sz="2758" u="none" dirty="0">
                <a:solidFill>
                  <a:srgbClr val="000000"/>
                </a:solidFill>
                <a:latin typeface="XB Tabriz"/>
              </a:rPr>
              <a:t> حركة </a:t>
            </a:r>
            <a:r>
              <a:rPr lang="ar-SA" sz="2758" u="none" dirty="0" err="1">
                <a:solidFill>
                  <a:srgbClr val="000000"/>
                </a:solidFill>
                <a:latin typeface="XB Tabriz"/>
              </a:rPr>
              <a:t>أخرى</a:t>
            </a:r>
            <a:r>
              <a:rPr lang="ar-SA" sz="2758" u="none" dirty="0">
                <a:solidFill>
                  <a:srgbClr val="000000"/>
                </a:solidFill>
                <a:latin typeface="XB Tabriz"/>
              </a:rPr>
              <a:t>. </a:t>
            </a:r>
          </a:p>
          <a:p>
            <a:pPr marL="0" lvl="0" indent="0" algn="ctr" rtl="1">
              <a:lnSpc>
                <a:spcPts val="3862"/>
              </a:lnSpc>
              <a:spcBef>
                <a:spcPct val="0"/>
              </a:spcBef>
            </a:pPr>
            <a:endParaRPr lang="ar-SA" sz="2758" u="none" dirty="0">
              <a:solidFill>
                <a:srgbClr val="000000"/>
              </a:solidFill>
              <a:latin typeface="XB Tabriz"/>
            </a:endParaRPr>
          </a:p>
        </p:txBody>
      </p:sp>
      <p:pic>
        <p:nvPicPr>
          <p:cNvPr id="43" name="Picture 4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490836" y="5049155"/>
            <a:ext cx="473508" cy="463446"/>
          </a:xfrm>
          <a:prstGeom prst="rect">
            <a:avLst/>
          </a:prstGeom>
        </p:spPr>
      </p:pic>
      <p:pic>
        <p:nvPicPr>
          <p:cNvPr id="44" name="Picture 4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44335" y="6350892"/>
            <a:ext cx="473508" cy="463446"/>
          </a:xfrm>
          <a:prstGeom prst="rect">
            <a:avLst/>
          </a:prstGeom>
        </p:spPr>
      </p:pic>
      <p:pic>
        <p:nvPicPr>
          <p:cNvPr id="39" name="Picture 14">
            <a:extLst>
              <a:ext uri="{FF2B5EF4-FFF2-40B4-BE49-F238E27FC236}">
                <a16:creationId xmlns:a16="http://schemas.microsoft.com/office/drawing/2014/main" id="{5D236AAA-9C09-3F45-BB3B-39C98AF31083}"/>
              </a:ext>
            </a:extLst>
          </p:cNvPr>
          <p:cNvPicPr>
            <a:picLocks noChangeAspect="1"/>
          </p:cNvPicPr>
          <p:nvPr/>
        </p:nvPicPr>
        <p:blipFill rotWithShape="1">
          <a:blip r:embed="rId8"/>
          <a:srcRect b="12757"/>
          <a:stretch/>
        </p:blipFill>
        <p:spPr>
          <a:xfrm>
            <a:off x="534339" y="1049611"/>
            <a:ext cx="2627861" cy="6375816"/>
          </a:xfrm>
          <a:prstGeom prst="rect">
            <a:avLst/>
          </a:prstGeom>
        </p:spPr>
      </p:pic>
      <p:pic>
        <p:nvPicPr>
          <p:cNvPr id="40" name="Picture 18">
            <a:extLst>
              <a:ext uri="{FF2B5EF4-FFF2-40B4-BE49-F238E27FC236}">
                <a16:creationId xmlns:a16="http://schemas.microsoft.com/office/drawing/2014/main" id="{98102FE7-9C93-D947-8C67-1E7AA998D9DC}"/>
              </a:ext>
            </a:extLst>
          </p:cNvPr>
          <p:cNvPicPr>
            <a:picLocks noChangeAspect="1"/>
          </p:cNvPicPr>
          <p:nvPr/>
        </p:nvPicPr>
        <p:blipFill>
          <a:blip r:embed="rId9"/>
          <a:srcRect/>
          <a:stretch>
            <a:fillRect/>
          </a:stretch>
        </p:blipFill>
        <p:spPr>
          <a:xfrm rot="-10800000">
            <a:off x="423738" y="4636779"/>
            <a:ext cx="2831967" cy="2796943"/>
          </a:xfrm>
          <a:prstGeom prst="rect">
            <a:avLst/>
          </a:prstGeom>
        </p:spPr>
      </p:pic>
      <p:pic>
        <p:nvPicPr>
          <p:cNvPr id="41" name="Picture 21">
            <a:extLst>
              <a:ext uri="{FF2B5EF4-FFF2-40B4-BE49-F238E27FC236}">
                <a16:creationId xmlns:a16="http://schemas.microsoft.com/office/drawing/2014/main" id="{757ED4E3-DD51-8247-9D4B-E2555450D259}"/>
              </a:ext>
            </a:extLst>
          </p:cNvPr>
          <p:cNvPicPr>
            <a:picLocks noChangeAspect="1"/>
          </p:cNvPicPr>
          <p:nvPr/>
        </p:nvPicPr>
        <p:blipFill>
          <a:blip r:embed="rId10"/>
          <a:srcRect/>
          <a:stretch>
            <a:fillRect/>
          </a:stretch>
        </p:blipFill>
        <p:spPr>
          <a:xfrm>
            <a:off x="1024517" y="2639936"/>
            <a:ext cx="1630407" cy="2306405"/>
          </a:xfrm>
          <a:prstGeom prst="rect">
            <a:avLst/>
          </a:prstGeom>
        </p:spPr>
      </p:pic>
      <p:sp>
        <p:nvSpPr>
          <p:cNvPr id="42" name="TextBox 27">
            <a:extLst>
              <a:ext uri="{FF2B5EF4-FFF2-40B4-BE49-F238E27FC236}">
                <a16:creationId xmlns:a16="http://schemas.microsoft.com/office/drawing/2014/main" id="{D67A6D6A-D46E-2240-A6DE-D61985694233}"/>
              </a:ext>
            </a:extLst>
          </p:cNvPr>
          <p:cNvSpPr txBox="1"/>
          <p:nvPr/>
        </p:nvSpPr>
        <p:spPr>
          <a:xfrm>
            <a:off x="741477" y="5552840"/>
            <a:ext cx="2064869" cy="561820"/>
          </a:xfrm>
          <a:prstGeom prst="rect">
            <a:avLst/>
          </a:prstGeom>
        </p:spPr>
        <p:txBody>
          <a:bodyPr wrap="square" lIns="0" tIns="0" rIns="0" bIns="0" rtlCol="0" anchor="t">
            <a:spAutoFit/>
          </a:bodyPr>
          <a:lstStyle/>
          <a:p>
            <a:pPr algn="ctr" rtl="1">
              <a:lnSpc>
                <a:spcPts val="4246"/>
              </a:lnSpc>
            </a:pPr>
            <a:r>
              <a:rPr lang="ar-SA" sz="5410">
                <a:solidFill>
                  <a:srgbClr val="FFFFFF"/>
                </a:solidFill>
              </a:rPr>
              <a:t>المد بالياء</a:t>
            </a:r>
          </a:p>
        </p:txBody>
      </p:sp>
      <p:pic>
        <p:nvPicPr>
          <p:cNvPr id="45" name="Picture 8">
            <a:extLst>
              <a:ext uri="{FF2B5EF4-FFF2-40B4-BE49-F238E27FC236}">
                <a16:creationId xmlns:a16="http://schemas.microsoft.com/office/drawing/2014/main" id="{9C924B7B-B521-7543-B9A3-F0914630CC4C}"/>
              </a:ext>
            </a:extLst>
          </p:cNvPr>
          <p:cNvPicPr>
            <a:picLocks noChangeAspect="1"/>
          </p:cNvPicPr>
          <p:nvPr/>
        </p:nvPicPr>
        <p:blipFill rotWithShape="1">
          <a:blip r:embed="rId11"/>
          <a:srcRect b="-2817"/>
          <a:stretch/>
        </p:blipFill>
        <p:spPr>
          <a:xfrm>
            <a:off x="8022299" y="2900394"/>
            <a:ext cx="1684030" cy="4507787"/>
          </a:xfrm>
          <a:prstGeom prst="rect">
            <a:avLst/>
          </a:prstGeom>
        </p:spPr>
      </p:pic>
      <p:pic>
        <p:nvPicPr>
          <p:cNvPr id="46" name="Picture 21">
            <a:extLst>
              <a:ext uri="{FF2B5EF4-FFF2-40B4-BE49-F238E27FC236}">
                <a16:creationId xmlns:a16="http://schemas.microsoft.com/office/drawing/2014/main" id="{127D9AF0-B851-8E47-8729-F67A65A7CFBF}"/>
              </a:ext>
            </a:extLst>
          </p:cNvPr>
          <p:cNvPicPr>
            <a:picLocks noChangeAspect="1"/>
          </p:cNvPicPr>
          <p:nvPr/>
        </p:nvPicPr>
        <p:blipFill>
          <a:blip r:embed="rId12"/>
          <a:srcRect/>
          <a:stretch>
            <a:fillRect/>
          </a:stretch>
        </p:blipFill>
        <p:spPr>
          <a:xfrm>
            <a:off x="8312279" y="5832545"/>
            <a:ext cx="1146010" cy="916186"/>
          </a:xfrm>
          <a:prstGeom prst="rect">
            <a:avLst/>
          </a:prstGeom>
        </p:spPr>
      </p:pic>
      <p:sp>
        <p:nvSpPr>
          <p:cNvPr id="47" name="Rounded Rectangle 46">
            <a:extLst>
              <a:ext uri="{FF2B5EF4-FFF2-40B4-BE49-F238E27FC236}">
                <a16:creationId xmlns:a16="http://schemas.microsoft.com/office/drawing/2014/main" id="{BEC269B7-4B4F-3246-98FD-E57BB2668A41}"/>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56" name="TextBox 55">
            <a:extLst>
              <a:ext uri="{FF2B5EF4-FFF2-40B4-BE49-F238E27FC236}">
                <a16:creationId xmlns:a16="http://schemas.microsoft.com/office/drawing/2014/main" id="{51A7E1B9-1318-7D4F-973D-DCF4CED8ADCB}"/>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par>
                                <p:cTn id="48" presetID="10" presetClass="entr" presetSubtype="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P spid="31" grpId="0"/>
      <p:bldP spid="32"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1" name="Group 11"/>
          <p:cNvGrpSpPr/>
          <p:nvPr/>
        </p:nvGrpSpPr>
        <p:grpSpPr>
          <a:xfrm>
            <a:off x="1194080" y="1545522"/>
            <a:ext cx="5827178" cy="2564206"/>
            <a:chOff x="0" y="0"/>
            <a:chExt cx="12108693" cy="5328340"/>
          </a:xfrm>
        </p:grpSpPr>
        <p:sp>
          <p:nvSpPr>
            <p:cNvPr id="12" name="Freeform 12"/>
            <p:cNvSpPr/>
            <p:nvPr/>
          </p:nvSpPr>
          <p:spPr>
            <a:xfrm>
              <a:off x="0" y="0"/>
              <a:ext cx="12108693" cy="5328340"/>
            </a:xfrm>
            <a:custGeom>
              <a:avLst/>
              <a:gdLst/>
              <a:ahLst/>
              <a:cxnLst/>
              <a:rect l="l" t="t" r="r" b="b"/>
              <a:pathLst>
                <a:path w="12108693" h="5328340">
                  <a:moveTo>
                    <a:pt x="496570" y="0"/>
                  </a:moveTo>
                  <a:lnTo>
                    <a:pt x="496570" y="5328340"/>
                  </a:lnTo>
                  <a:lnTo>
                    <a:pt x="10362443" y="5328340"/>
                  </a:lnTo>
                  <a:lnTo>
                    <a:pt x="10362443" y="0"/>
                  </a:lnTo>
                  <a:cubicBezTo>
                    <a:pt x="10362443" y="0"/>
                    <a:pt x="496570" y="0"/>
                    <a:pt x="496570" y="0"/>
                  </a:cubicBezTo>
                  <a:close/>
                  <a:moveTo>
                    <a:pt x="10859013" y="2779450"/>
                  </a:moveTo>
                  <a:lnTo>
                    <a:pt x="10859013" y="501059"/>
                  </a:lnTo>
                  <a:cubicBezTo>
                    <a:pt x="10859013" y="222250"/>
                    <a:pt x="10636763" y="0"/>
                    <a:pt x="10362443" y="0"/>
                  </a:cubicBezTo>
                  <a:lnTo>
                    <a:pt x="10362443" y="5328340"/>
                  </a:lnTo>
                  <a:cubicBezTo>
                    <a:pt x="10636763" y="5328340"/>
                    <a:pt x="10859013" y="5106090"/>
                    <a:pt x="10859013" y="4831770"/>
                  </a:cubicBezTo>
                  <a:lnTo>
                    <a:pt x="10859013" y="3251890"/>
                  </a:lnTo>
                  <a:cubicBezTo>
                    <a:pt x="11367013" y="3267130"/>
                    <a:pt x="11871203" y="3243000"/>
                    <a:pt x="12108693" y="3286180"/>
                  </a:cubicBezTo>
                  <a:cubicBezTo>
                    <a:pt x="11704833" y="3099490"/>
                    <a:pt x="11270493" y="2963600"/>
                    <a:pt x="10859013" y="2779450"/>
                  </a:cubicBezTo>
                  <a:close/>
                  <a:moveTo>
                    <a:pt x="0" y="501059"/>
                  </a:moveTo>
                  <a:lnTo>
                    <a:pt x="0" y="4831770"/>
                  </a:lnTo>
                  <a:cubicBezTo>
                    <a:pt x="0" y="5106090"/>
                    <a:pt x="222250" y="5328340"/>
                    <a:pt x="496570" y="5328340"/>
                  </a:cubicBezTo>
                  <a:lnTo>
                    <a:pt x="496570" y="0"/>
                  </a:lnTo>
                  <a:cubicBezTo>
                    <a:pt x="222250" y="0"/>
                    <a:pt x="0" y="222250"/>
                    <a:pt x="0" y="501059"/>
                  </a:cubicBezTo>
                  <a:close/>
                </a:path>
              </a:pathLst>
            </a:custGeom>
            <a:solidFill>
              <a:srgbClr val="FFEBA5"/>
            </a:solidFill>
          </p:spPr>
        </p:sp>
      </p:grpSp>
      <p:sp>
        <p:nvSpPr>
          <p:cNvPr id="15" name="TextBox 15"/>
          <p:cNvSpPr txBox="1"/>
          <p:nvPr/>
        </p:nvSpPr>
        <p:spPr>
          <a:xfrm>
            <a:off x="1507483" y="2000660"/>
            <a:ext cx="4529742" cy="1481496"/>
          </a:xfrm>
          <a:prstGeom prst="rect">
            <a:avLst/>
          </a:prstGeom>
        </p:spPr>
        <p:txBody>
          <a:bodyPr lIns="0" tIns="0" rIns="0" bIns="0" rtlCol="0" anchor="t">
            <a:spAutoFit/>
          </a:bodyPr>
          <a:lstStyle/>
          <a:p>
            <a:pPr marL="0" lvl="0" indent="0" algn="ctr" rtl="1">
              <a:lnSpc>
                <a:spcPts val="3862"/>
              </a:lnSpc>
              <a:spcBef>
                <a:spcPct val="0"/>
              </a:spcBef>
            </a:pPr>
            <a:r>
              <a:rPr lang="ar-SA" sz="2758" dirty="0">
                <a:solidFill>
                  <a:srgbClr val="000000"/>
                </a:solidFill>
              </a:rPr>
              <a:t>شكرًا جزيلًا أيها المد بالياء على مساعدتي! فالآن سيصبح صوتي أقوى وأطول في الكلمات التي تساعدني فيها!</a:t>
            </a:r>
          </a:p>
        </p:txBody>
      </p:sp>
      <p:grpSp>
        <p:nvGrpSpPr>
          <p:cNvPr id="16" name="Group 16"/>
          <p:cNvGrpSpPr/>
          <p:nvPr/>
        </p:nvGrpSpPr>
        <p:grpSpPr>
          <a:xfrm>
            <a:off x="917344" y="4500253"/>
            <a:ext cx="5710021" cy="2399189"/>
            <a:chOff x="0" y="0"/>
            <a:chExt cx="1409652" cy="592296"/>
          </a:xfrm>
          <a:solidFill>
            <a:schemeClr val="tx2">
              <a:lumMod val="20000"/>
              <a:lumOff val="80000"/>
            </a:schemeClr>
          </a:solidFill>
        </p:grpSpPr>
        <p:sp>
          <p:nvSpPr>
            <p:cNvPr id="17" name="Freeform 17"/>
            <p:cNvSpPr/>
            <p:nvPr/>
          </p:nvSpPr>
          <p:spPr>
            <a:xfrm>
              <a:off x="92710" y="106680"/>
              <a:ext cx="1305512" cy="472916"/>
            </a:xfrm>
            <a:custGeom>
              <a:avLst/>
              <a:gdLst/>
              <a:ahLst/>
              <a:cxnLst/>
              <a:rect l="l" t="t" r="r" b="b"/>
              <a:pathLst>
                <a:path w="1305512" h="472916">
                  <a:moveTo>
                    <a:pt x="1278842" y="283686"/>
                  </a:moveTo>
                  <a:cubicBezTo>
                    <a:pt x="1278842" y="371316"/>
                    <a:pt x="1202642" y="442436"/>
                    <a:pt x="1121362" y="442436"/>
                  </a:cubicBezTo>
                  <a:lnTo>
                    <a:pt x="66040" y="442436"/>
                  </a:lnTo>
                  <a:cubicBezTo>
                    <a:pt x="43180" y="442436"/>
                    <a:pt x="20320" y="437356"/>
                    <a:pt x="0" y="428466"/>
                  </a:cubicBezTo>
                  <a:cubicBezTo>
                    <a:pt x="26670" y="456406"/>
                    <a:pt x="63500" y="472916"/>
                    <a:pt x="102448" y="472916"/>
                  </a:cubicBezTo>
                  <a:lnTo>
                    <a:pt x="1159462" y="472916"/>
                  </a:lnTo>
                  <a:cubicBezTo>
                    <a:pt x="1239472" y="472916"/>
                    <a:pt x="1305512" y="406876"/>
                    <a:pt x="1305512" y="326866"/>
                  </a:cubicBezTo>
                  <a:lnTo>
                    <a:pt x="1305512" y="95250"/>
                  </a:lnTo>
                  <a:cubicBezTo>
                    <a:pt x="1305512" y="58420"/>
                    <a:pt x="1291542" y="25400"/>
                    <a:pt x="1269952" y="0"/>
                  </a:cubicBezTo>
                  <a:cubicBezTo>
                    <a:pt x="1276302" y="16510"/>
                    <a:pt x="1278842" y="34290"/>
                    <a:pt x="1278842" y="52070"/>
                  </a:cubicBezTo>
                  <a:lnTo>
                    <a:pt x="1278842" y="283686"/>
                  </a:lnTo>
                  <a:lnTo>
                    <a:pt x="1278842" y="283686"/>
                  </a:lnTo>
                  <a:close/>
                </a:path>
              </a:pathLst>
            </a:custGeom>
            <a:grpFill/>
            <a:ln w="76200">
              <a:solidFill>
                <a:schemeClr val="accent1"/>
              </a:solidFill>
            </a:ln>
          </p:spPr>
        </p:sp>
        <p:sp>
          <p:nvSpPr>
            <p:cNvPr id="18" name="Freeform 18"/>
            <p:cNvSpPr/>
            <p:nvPr/>
          </p:nvSpPr>
          <p:spPr>
            <a:xfrm>
              <a:off x="12700" y="12700"/>
              <a:ext cx="1344882" cy="523716"/>
            </a:xfrm>
            <a:custGeom>
              <a:avLst/>
              <a:gdLst/>
              <a:ahLst/>
              <a:cxnLst/>
              <a:rect l="l" t="t" r="r" b="b"/>
              <a:pathLst>
                <a:path w="1344882" h="523716">
                  <a:moveTo>
                    <a:pt x="146050" y="523716"/>
                  </a:moveTo>
                  <a:lnTo>
                    <a:pt x="1198832" y="523716"/>
                  </a:lnTo>
                  <a:cubicBezTo>
                    <a:pt x="1278842" y="523716"/>
                    <a:pt x="1344882" y="457676"/>
                    <a:pt x="1344882" y="377666"/>
                  </a:cubicBezTo>
                  <a:lnTo>
                    <a:pt x="1344882" y="146050"/>
                  </a:lnTo>
                  <a:cubicBezTo>
                    <a:pt x="1344882" y="66040"/>
                    <a:pt x="1278842" y="0"/>
                    <a:pt x="1198832" y="0"/>
                  </a:cubicBezTo>
                  <a:lnTo>
                    <a:pt x="146050" y="0"/>
                  </a:lnTo>
                  <a:cubicBezTo>
                    <a:pt x="66040" y="0"/>
                    <a:pt x="0" y="66040"/>
                    <a:pt x="0" y="146050"/>
                  </a:cubicBezTo>
                  <a:lnTo>
                    <a:pt x="0" y="377666"/>
                  </a:lnTo>
                  <a:cubicBezTo>
                    <a:pt x="0" y="458946"/>
                    <a:pt x="66040" y="523716"/>
                    <a:pt x="146050" y="523716"/>
                  </a:cubicBezTo>
                  <a:close/>
                </a:path>
              </a:pathLst>
            </a:custGeom>
            <a:grpFill/>
            <a:ln w="76200">
              <a:solidFill>
                <a:schemeClr val="accent1"/>
              </a:solidFill>
            </a:ln>
          </p:spPr>
        </p:sp>
        <p:sp>
          <p:nvSpPr>
            <p:cNvPr id="19" name="Freeform 19"/>
            <p:cNvSpPr/>
            <p:nvPr/>
          </p:nvSpPr>
          <p:spPr>
            <a:xfrm>
              <a:off x="0" y="0"/>
              <a:ext cx="1409652" cy="592296"/>
            </a:xfrm>
            <a:custGeom>
              <a:avLst/>
              <a:gdLst/>
              <a:ahLst/>
              <a:cxnLst/>
              <a:rect l="l" t="t" r="r" b="b"/>
              <a:pathLst>
                <a:path w="1409652" h="592296">
                  <a:moveTo>
                    <a:pt x="1346152" y="74930"/>
                  </a:moveTo>
                  <a:cubicBezTo>
                    <a:pt x="1318212" y="30480"/>
                    <a:pt x="1268682" y="0"/>
                    <a:pt x="1211532" y="0"/>
                  </a:cubicBezTo>
                  <a:lnTo>
                    <a:pt x="158750" y="0"/>
                  </a:lnTo>
                  <a:cubicBezTo>
                    <a:pt x="71120" y="0"/>
                    <a:pt x="0" y="71120"/>
                    <a:pt x="0" y="158750"/>
                  </a:cubicBezTo>
                  <a:lnTo>
                    <a:pt x="0" y="390366"/>
                  </a:lnTo>
                  <a:cubicBezTo>
                    <a:pt x="0" y="442436"/>
                    <a:pt x="25400" y="488156"/>
                    <a:pt x="63500" y="517366"/>
                  </a:cubicBezTo>
                  <a:cubicBezTo>
                    <a:pt x="91440" y="561816"/>
                    <a:pt x="140970" y="592296"/>
                    <a:pt x="196164" y="592296"/>
                  </a:cubicBezTo>
                  <a:lnTo>
                    <a:pt x="1250902" y="592296"/>
                  </a:lnTo>
                  <a:cubicBezTo>
                    <a:pt x="1338532" y="592296"/>
                    <a:pt x="1409652" y="521176"/>
                    <a:pt x="1409652" y="433546"/>
                  </a:cubicBezTo>
                  <a:lnTo>
                    <a:pt x="1409652" y="201930"/>
                  </a:lnTo>
                  <a:cubicBezTo>
                    <a:pt x="1409652" y="149860"/>
                    <a:pt x="1384252" y="104140"/>
                    <a:pt x="1346152" y="74930"/>
                  </a:cubicBezTo>
                  <a:close/>
                  <a:moveTo>
                    <a:pt x="12700" y="390366"/>
                  </a:moveTo>
                  <a:lnTo>
                    <a:pt x="12700" y="158750"/>
                  </a:lnTo>
                  <a:cubicBezTo>
                    <a:pt x="12700" y="78740"/>
                    <a:pt x="78740" y="12700"/>
                    <a:pt x="158750" y="12700"/>
                  </a:cubicBezTo>
                  <a:lnTo>
                    <a:pt x="1211532" y="12700"/>
                  </a:lnTo>
                  <a:cubicBezTo>
                    <a:pt x="1291542" y="12700"/>
                    <a:pt x="1357582" y="78740"/>
                    <a:pt x="1357582" y="158750"/>
                  </a:cubicBezTo>
                  <a:lnTo>
                    <a:pt x="1357582" y="390366"/>
                  </a:lnTo>
                  <a:cubicBezTo>
                    <a:pt x="1357582" y="470376"/>
                    <a:pt x="1291542" y="536416"/>
                    <a:pt x="1211532" y="536416"/>
                  </a:cubicBezTo>
                  <a:lnTo>
                    <a:pt x="158750" y="536416"/>
                  </a:lnTo>
                  <a:cubicBezTo>
                    <a:pt x="78740" y="536416"/>
                    <a:pt x="12700" y="471646"/>
                    <a:pt x="12700" y="390366"/>
                  </a:cubicBezTo>
                  <a:close/>
                  <a:moveTo>
                    <a:pt x="1398222" y="433546"/>
                  </a:moveTo>
                  <a:cubicBezTo>
                    <a:pt x="1398222" y="513556"/>
                    <a:pt x="1330912" y="579596"/>
                    <a:pt x="1250902" y="579596"/>
                  </a:cubicBezTo>
                  <a:lnTo>
                    <a:pt x="196164" y="579596"/>
                  </a:lnTo>
                  <a:cubicBezTo>
                    <a:pt x="157480" y="579596"/>
                    <a:pt x="120650" y="563086"/>
                    <a:pt x="93980" y="535146"/>
                  </a:cubicBezTo>
                  <a:cubicBezTo>
                    <a:pt x="114300" y="544036"/>
                    <a:pt x="135890" y="549116"/>
                    <a:pt x="160020" y="549116"/>
                  </a:cubicBezTo>
                  <a:lnTo>
                    <a:pt x="1212802" y="549116"/>
                  </a:lnTo>
                  <a:cubicBezTo>
                    <a:pt x="1300432" y="549116"/>
                    <a:pt x="1371552" y="477996"/>
                    <a:pt x="1371552" y="390366"/>
                  </a:cubicBezTo>
                  <a:lnTo>
                    <a:pt x="1371552" y="158750"/>
                  </a:lnTo>
                  <a:cubicBezTo>
                    <a:pt x="1371552" y="140970"/>
                    <a:pt x="1367742" y="123190"/>
                    <a:pt x="1362662" y="106680"/>
                  </a:cubicBezTo>
                  <a:cubicBezTo>
                    <a:pt x="1384252" y="132080"/>
                    <a:pt x="1398222" y="165100"/>
                    <a:pt x="1398222" y="201930"/>
                  </a:cubicBezTo>
                  <a:lnTo>
                    <a:pt x="1398222" y="433546"/>
                  </a:lnTo>
                  <a:cubicBezTo>
                    <a:pt x="1398222" y="433546"/>
                    <a:pt x="1398222" y="433546"/>
                    <a:pt x="1398222" y="433546"/>
                  </a:cubicBezTo>
                  <a:close/>
                </a:path>
              </a:pathLst>
            </a:custGeom>
            <a:grpFill/>
            <a:ln w="76200">
              <a:solidFill>
                <a:schemeClr val="accent1"/>
              </a:solidFill>
            </a:ln>
          </p:spPr>
        </p:sp>
      </p:grpSp>
      <p:sp>
        <p:nvSpPr>
          <p:cNvPr id="20" name="TextBox 20"/>
          <p:cNvSpPr txBox="1"/>
          <p:nvPr/>
        </p:nvSpPr>
        <p:spPr>
          <a:xfrm>
            <a:off x="1194080" y="4658088"/>
            <a:ext cx="5119882" cy="1941237"/>
          </a:xfrm>
          <a:prstGeom prst="rect">
            <a:avLst/>
          </a:prstGeom>
        </p:spPr>
        <p:txBody>
          <a:bodyPr lIns="0" tIns="0" rIns="0" bIns="0" rtlCol="0" anchor="t">
            <a:spAutoFit/>
          </a:bodyPr>
          <a:lstStyle/>
          <a:p>
            <a:pPr marL="0" lvl="0" indent="0" algn="ctr" rtl="1">
              <a:lnSpc>
                <a:spcPts val="5152"/>
              </a:lnSpc>
              <a:spcBef>
                <a:spcPct val="0"/>
              </a:spcBef>
            </a:pPr>
            <a:r>
              <a:rPr lang="ar-SA" sz="3680" dirty="0">
                <a:solidFill>
                  <a:srgbClr val="000000"/>
                </a:solidFill>
              </a:rPr>
              <a:t>هل أنتم جاهزون لتسمعوا كيف ساعدني المد بالياء في الكلمات التالية؟</a:t>
            </a:r>
          </a:p>
        </p:txBody>
      </p:sp>
      <p:sp>
        <p:nvSpPr>
          <p:cNvPr id="23" name="Rounded Rectangle 22">
            <a:extLst>
              <a:ext uri="{FF2B5EF4-FFF2-40B4-BE49-F238E27FC236}">
                <a16:creationId xmlns:a16="http://schemas.microsoft.com/office/drawing/2014/main" id="{C22B8939-8515-9247-882C-AEFE7FC73712}"/>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4" name="TextBox 18">
            <a:extLst>
              <a:ext uri="{FF2B5EF4-FFF2-40B4-BE49-F238E27FC236}">
                <a16:creationId xmlns:a16="http://schemas.microsoft.com/office/drawing/2014/main" id="{7A70E99B-76B5-6D48-AEAD-D17EF2120408}"/>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21" name="Picture 8">
            <a:extLst>
              <a:ext uri="{FF2B5EF4-FFF2-40B4-BE49-F238E27FC236}">
                <a16:creationId xmlns:a16="http://schemas.microsoft.com/office/drawing/2014/main" id="{6509BE14-1DE5-C047-8F77-A28922F93073}"/>
              </a:ext>
            </a:extLst>
          </p:cNvPr>
          <p:cNvPicPr>
            <a:picLocks noChangeAspect="1"/>
          </p:cNvPicPr>
          <p:nvPr/>
        </p:nvPicPr>
        <p:blipFill rotWithShape="1">
          <a:blip r:embed="rId4"/>
          <a:srcRect b="-2817"/>
          <a:stretch/>
        </p:blipFill>
        <p:spPr>
          <a:xfrm>
            <a:off x="6822613" y="516378"/>
            <a:ext cx="2586270" cy="6922890"/>
          </a:xfrm>
          <a:prstGeom prst="rect">
            <a:avLst/>
          </a:prstGeom>
        </p:spPr>
      </p:pic>
      <p:pic>
        <p:nvPicPr>
          <p:cNvPr id="22" name="Picture 21">
            <a:extLst>
              <a:ext uri="{FF2B5EF4-FFF2-40B4-BE49-F238E27FC236}">
                <a16:creationId xmlns:a16="http://schemas.microsoft.com/office/drawing/2014/main" id="{29F314A3-1DB3-BF4D-BEBB-7DC0C30FCDE3}"/>
              </a:ext>
            </a:extLst>
          </p:cNvPr>
          <p:cNvPicPr>
            <a:picLocks noChangeAspect="1"/>
          </p:cNvPicPr>
          <p:nvPr/>
        </p:nvPicPr>
        <p:blipFill>
          <a:blip r:embed="rId5"/>
          <a:srcRect/>
          <a:stretch>
            <a:fillRect/>
          </a:stretch>
        </p:blipFill>
        <p:spPr>
          <a:xfrm>
            <a:off x="7225802" y="5080566"/>
            <a:ext cx="1759999" cy="14070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ntr" presetSubtype="2"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right)">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wrap="square" lIns="0" tIns="0" rIns="0" bIns="0" rtlCol="0" anchor="t">
            <a:spAutoFit/>
          </a:bodyPr>
          <a:lstStyle/>
          <a:p>
            <a:pPr algn="ctr" rtl="1">
              <a:lnSpc>
                <a:spcPts val="3531"/>
              </a:lnSpc>
            </a:pPr>
            <a:r>
              <a:rPr lang="ar-SA" sz="2758">
                <a:solidFill>
                  <a:srgbClr val="000000"/>
                </a:solidFill>
              </a:rPr>
              <a:t>هيا نقرأ معًا الكلمات التالية</a:t>
            </a:r>
          </a:p>
        </p:txBody>
      </p:sp>
      <p:sp>
        <p:nvSpPr>
          <p:cNvPr id="17" name="TextBox 17"/>
          <p:cNvSpPr txBox="1"/>
          <p:nvPr/>
        </p:nvSpPr>
        <p:spPr>
          <a:xfrm>
            <a:off x="5105401" y="2745220"/>
            <a:ext cx="3954084" cy="2010037"/>
          </a:xfrm>
          <a:prstGeom prst="rect">
            <a:avLst/>
          </a:prstGeom>
        </p:spPr>
        <p:txBody>
          <a:bodyPr wrap="square"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333333"/>
                </a:solidFill>
              </a:rPr>
              <a:t>فـ</a:t>
            </a:r>
            <a:r>
              <a:rPr lang="ar-SA" sz="11996" dirty="0">
                <a:solidFill>
                  <a:srgbClr val="FF0000"/>
                </a:solidFill>
              </a:rPr>
              <a:t>يـ</a:t>
            </a:r>
            <a:r>
              <a:rPr lang="ar-SA" sz="11996" dirty="0">
                <a:solidFill>
                  <a:srgbClr val="333333"/>
                </a:solidFill>
              </a:rPr>
              <a:t>ل</a:t>
            </a:r>
            <a:endParaRPr lang="ar-SA" sz="11996" dirty="0">
              <a:solidFill>
                <a:srgbClr val="000000"/>
              </a:solidFill>
            </a:endParaRPr>
          </a:p>
        </p:txBody>
      </p:sp>
      <p:sp>
        <p:nvSpPr>
          <p:cNvPr id="16" name="Rounded Rectangle 15">
            <a:extLst>
              <a:ext uri="{FF2B5EF4-FFF2-40B4-BE49-F238E27FC236}">
                <a16:creationId xmlns:a16="http://schemas.microsoft.com/office/drawing/2014/main" id="{97CA569E-A98B-9649-8160-12BC74577914}"/>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277015F4-C924-3C4F-9E7D-F09CD6CE69CC}"/>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text&#10;&#10;Description automatically generated">
            <a:extLst>
              <a:ext uri="{FF2B5EF4-FFF2-40B4-BE49-F238E27FC236}">
                <a16:creationId xmlns:a16="http://schemas.microsoft.com/office/drawing/2014/main" id="{E18C657E-41B9-CB43-805A-BD2D9D50AA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666" y="2514600"/>
            <a:ext cx="5349566" cy="3040878"/>
          </a:xfrm>
          <a:prstGeom prst="rect">
            <a:avLst/>
          </a:prstGeom>
        </p:spPr>
      </p:pic>
      <p:pic>
        <p:nvPicPr>
          <p:cNvPr id="18" name="Picture 10">
            <a:extLst>
              <a:ext uri="{FF2B5EF4-FFF2-40B4-BE49-F238E27FC236}">
                <a16:creationId xmlns:a16="http://schemas.microsoft.com/office/drawing/2014/main" id="{B76BDFDB-F11F-6045-B0A6-B9D28DB02018}"/>
              </a:ext>
            </a:extLst>
          </p:cNvPr>
          <p:cNvPicPr>
            <a:picLocks noChangeAspect="1"/>
          </p:cNvPicPr>
          <p:nvPr/>
        </p:nvPicPr>
        <p:blipFill>
          <a:blip r:embed="rId7"/>
          <a:srcRect/>
          <a:stretch>
            <a:fillRect/>
          </a:stretch>
        </p:blipFill>
        <p:spPr>
          <a:xfrm>
            <a:off x="7530173" y="3657600"/>
            <a:ext cx="1080973" cy="1529165"/>
          </a:xfrm>
          <a:prstGeom prst="rect">
            <a:avLst/>
          </a:prstGeom>
        </p:spPr>
      </p:pic>
      <p:pic>
        <p:nvPicPr>
          <p:cNvPr id="19" name="Audio Recording 15 Aug 2022 at 14:58:35" descr="Audio Recording 15 Aug 2022 at 14:58:35">
            <a:hlinkClick r:id="" action="ppaction://media"/>
            <a:extLst>
              <a:ext uri="{FF2B5EF4-FFF2-40B4-BE49-F238E27FC236}">
                <a16:creationId xmlns:a16="http://schemas.microsoft.com/office/drawing/2014/main" id="{88EE52B2-2A65-4643-A987-74E43EBB226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717373" y="4985877"/>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368"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هيا نقرأ معًا الكلمات التالية</a:t>
            </a:r>
          </a:p>
        </p:txBody>
      </p:sp>
      <p:sp>
        <p:nvSpPr>
          <p:cNvPr id="17" name="TextBox 17"/>
          <p:cNvSpPr txBox="1"/>
          <p:nvPr/>
        </p:nvSpPr>
        <p:spPr>
          <a:xfrm>
            <a:off x="5241425" y="2745220"/>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تـ</a:t>
            </a:r>
            <a:r>
              <a:rPr lang="ar-SA" sz="11996" dirty="0">
                <a:solidFill>
                  <a:srgbClr val="FF0000"/>
                </a:solidFill>
              </a:rPr>
              <a:t>يـ</a:t>
            </a:r>
            <a:r>
              <a:rPr lang="ar-SA" sz="11996" dirty="0">
                <a:solidFill>
                  <a:srgbClr val="000000"/>
                </a:solidFill>
              </a:rPr>
              <a:t>ن</a:t>
            </a:r>
          </a:p>
        </p:txBody>
      </p:sp>
      <p:sp>
        <p:nvSpPr>
          <p:cNvPr id="16" name="Rounded Rectangle 15">
            <a:extLst>
              <a:ext uri="{FF2B5EF4-FFF2-40B4-BE49-F238E27FC236}">
                <a16:creationId xmlns:a16="http://schemas.microsoft.com/office/drawing/2014/main" id="{3A280927-51B7-1440-B935-2B391961EF71}"/>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2E6062EC-C0B7-E646-B4E1-74A4C3DBD912}"/>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text&#10;&#10;Description automatically generated">
            <a:extLst>
              <a:ext uri="{FF2B5EF4-FFF2-40B4-BE49-F238E27FC236}">
                <a16:creationId xmlns:a16="http://schemas.microsoft.com/office/drawing/2014/main" id="{78F064C9-30E7-8C40-A367-D865A20CAD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5618" y="2604447"/>
            <a:ext cx="3266558" cy="2971800"/>
          </a:xfrm>
          <a:prstGeom prst="rect">
            <a:avLst/>
          </a:prstGeom>
        </p:spPr>
      </p:pic>
      <p:pic>
        <p:nvPicPr>
          <p:cNvPr id="18" name="Picture 10">
            <a:extLst>
              <a:ext uri="{FF2B5EF4-FFF2-40B4-BE49-F238E27FC236}">
                <a16:creationId xmlns:a16="http://schemas.microsoft.com/office/drawing/2014/main" id="{4C58F47C-A6BA-EF49-94DE-666F19D4C625}"/>
              </a:ext>
            </a:extLst>
          </p:cNvPr>
          <p:cNvPicPr>
            <a:picLocks noChangeAspect="1"/>
          </p:cNvPicPr>
          <p:nvPr/>
        </p:nvPicPr>
        <p:blipFill>
          <a:blip r:embed="rId7"/>
          <a:srcRect/>
          <a:stretch>
            <a:fillRect/>
          </a:stretch>
        </p:blipFill>
        <p:spPr>
          <a:xfrm>
            <a:off x="7240767" y="3758047"/>
            <a:ext cx="1080973" cy="1529165"/>
          </a:xfrm>
          <a:prstGeom prst="rect">
            <a:avLst/>
          </a:prstGeom>
        </p:spPr>
      </p:pic>
      <p:pic>
        <p:nvPicPr>
          <p:cNvPr id="15" name="Audio Recording 15 Aug 2022 at 14:58:45" descr="Audio Recording 15 Aug 2022 at 14:58:45">
            <a:hlinkClick r:id="" action="ppaction://media"/>
            <a:extLst>
              <a:ext uri="{FF2B5EF4-FFF2-40B4-BE49-F238E27FC236}">
                <a16:creationId xmlns:a16="http://schemas.microsoft.com/office/drawing/2014/main" id="{34ED8A37-C156-9848-86AB-F6E9DF2E69E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834367" y="500339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92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هيا نقرأ معًا الكلمات التالية</a:t>
            </a:r>
          </a:p>
        </p:txBody>
      </p:sp>
      <p:sp>
        <p:nvSpPr>
          <p:cNvPr id="17" name="TextBox 17"/>
          <p:cNvSpPr txBox="1"/>
          <p:nvPr/>
        </p:nvSpPr>
        <p:spPr>
          <a:xfrm>
            <a:off x="4661598" y="2830370"/>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مذ</a:t>
            </a:r>
            <a:r>
              <a:rPr lang="ar-SA" sz="11996" dirty="0">
                <a:solidFill>
                  <a:srgbClr val="FF0000"/>
                </a:solidFill>
              </a:rPr>
              <a:t>ي</a:t>
            </a:r>
            <a:r>
              <a:rPr lang="ar-SA" sz="11996" dirty="0">
                <a:solidFill>
                  <a:srgbClr val="000000"/>
                </a:solidFill>
              </a:rPr>
              <a:t>عة</a:t>
            </a:r>
          </a:p>
        </p:txBody>
      </p:sp>
      <p:sp>
        <p:nvSpPr>
          <p:cNvPr id="16" name="Rounded Rectangle 15">
            <a:extLst>
              <a:ext uri="{FF2B5EF4-FFF2-40B4-BE49-F238E27FC236}">
                <a16:creationId xmlns:a16="http://schemas.microsoft.com/office/drawing/2014/main" id="{A30B0147-24B0-D046-8572-9E1AE4DD00F1}"/>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1EBB9B1D-4801-2543-8D86-D552D8120467}"/>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text&#10;&#10;Description automatically generated">
            <a:extLst>
              <a:ext uri="{FF2B5EF4-FFF2-40B4-BE49-F238E27FC236}">
                <a16:creationId xmlns:a16="http://schemas.microsoft.com/office/drawing/2014/main" id="{F7B9052B-768E-9349-ABE2-148AC70744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3943" y="2435033"/>
            <a:ext cx="2742160" cy="4891292"/>
          </a:xfrm>
          <a:prstGeom prst="rect">
            <a:avLst/>
          </a:prstGeom>
        </p:spPr>
      </p:pic>
      <p:pic>
        <p:nvPicPr>
          <p:cNvPr id="18" name="Picture 10">
            <a:extLst>
              <a:ext uri="{FF2B5EF4-FFF2-40B4-BE49-F238E27FC236}">
                <a16:creationId xmlns:a16="http://schemas.microsoft.com/office/drawing/2014/main" id="{0DE5C1FE-E730-E245-B054-94765B39CCE9}"/>
              </a:ext>
            </a:extLst>
          </p:cNvPr>
          <p:cNvPicPr>
            <a:picLocks noChangeAspect="1"/>
          </p:cNvPicPr>
          <p:nvPr/>
        </p:nvPicPr>
        <p:blipFill>
          <a:blip r:embed="rId7"/>
          <a:srcRect/>
          <a:stretch>
            <a:fillRect/>
          </a:stretch>
        </p:blipFill>
        <p:spPr>
          <a:xfrm>
            <a:off x="6546564" y="3835388"/>
            <a:ext cx="1080973" cy="1529165"/>
          </a:xfrm>
          <a:prstGeom prst="rect">
            <a:avLst/>
          </a:prstGeom>
        </p:spPr>
      </p:pic>
      <p:pic>
        <p:nvPicPr>
          <p:cNvPr id="19" name="Audio Recording 15 Aug 2022 at 14:59:07" descr="Audio Recording 15 Aug 2022 at 14:59:07">
            <a:hlinkClick r:id="" action="ppaction://media"/>
            <a:extLst>
              <a:ext uri="{FF2B5EF4-FFF2-40B4-BE49-F238E27FC236}">
                <a16:creationId xmlns:a16="http://schemas.microsoft.com/office/drawing/2014/main" id="{CCFEEDE0-3879-7E41-965E-83293A6301A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64227" y="503262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304"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هيا نقرأ معًا الكلمات التالية</a:t>
            </a:r>
          </a:p>
        </p:txBody>
      </p:sp>
      <p:sp>
        <p:nvSpPr>
          <p:cNvPr id="17" name="TextBox 17"/>
          <p:cNvSpPr txBox="1"/>
          <p:nvPr/>
        </p:nvSpPr>
        <p:spPr>
          <a:xfrm>
            <a:off x="5241425" y="2745220"/>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مر</a:t>
            </a:r>
            <a:r>
              <a:rPr lang="ar-SA" sz="11996" dirty="0">
                <a:solidFill>
                  <a:srgbClr val="FF0000"/>
                </a:solidFill>
              </a:rPr>
              <a:t>ي</a:t>
            </a:r>
            <a:r>
              <a:rPr lang="ar-SA" sz="11996" dirty="0">
                <a:solidFill>
                  <a:srgbClr val="000000"/>
                </a:solidFill>
              </a:rPr>
              <a:t>ض</a:t>
            </a:r>
          </a:p>
        </p:txBody>
      </p:sp>
      <p:sp>
        <p:nvSpPr>
          <p:cNvPr id="16" name="Rounded Rectangle 15">
            <a:extLst>
              <a:ext uri="{FF2B5EF4-FFF2-40B4-BE49-F238E27FC236}">
                <a16:creationId xmlns:a16="http://schemas.microsoft.com/office/drawing/2014/main" id="{8B9F6404-7216-B24A-8C95-A631D2691A14}"/>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AFF6D158-CDBE-DE42-8281-8B24FAB03F1E}"/>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text&#10;&#10;Description automatically generated">
            <a:extLst>
              <a:ext uri="{FF2B5EF4-FFF2-40B4-BE49-F238E27FC236}">
                <a16:creationId xmlns:a16="http://schemas.microsoft.com/office/drawing/2014/main" id="{F5E30CCD-F8E9-9D41-9E76-4F5C6B7B2E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4176" y="2559732"/>
            <a:ext cx="3544788" cy="3478122"/>
          </a:xfrm>
          <a:prstGeom prst="rect">
            <a:avLst/>
          </a:prstGeom>
        </p:spPr>
      </p:pic>
      <p:pic>
        <p:nvPicPr>
          <p:cNvPr id="18" name="Picture 10">
            <a:extLst>
              <a:ext uri="{FF2B5EF4-FFF2-40B4-BE49-F238E27FC236}">
                <a16:creationId xmlns:a16="http://schemas.microsoft.com/office/drawing/2014/main" id="{5849C3F7-1379-F146-A2F6-9FCD6BAFC880}"/>
              </a:ext>
            </a:extLst>
          </p:cNvPr>
          <p:cNvPicPr>
            <a:picLocks noChangeAspect="1"/>
          </p:cNvPicPr>
          <p:nvPr/>
        </p:nvPicPr>
        <p:blipFill>
          <a:blip r:embed="rId7"/>
          <a:srcRect/>
          <a:stretch>
            <a:fillRect/>
          </a:stretch>
        </p:blipFill>
        <p:spPr>
          <a:xfrm>
            <a:off x="7462053" y="3992103"/>
            <a:ext cx="1080973" cy="1529165"/>
          </a:xfrm>
          <a:prstGeom prst="rect">
            <a:avLst/>
          </a:prstGeom>
        </p:spPr>
      </p:pic>
      <p:pic>
        <p:nvPicPr>
          <p:cNvPr id="15" name="Audio Recording 15 Aug 2022 at 14:59:19" descr="Audio Recording 15 Aug 2022 at 14:59:19">
            <a:hlinkClick r:id="" action="ppaction://media"/>
            <a:extLst>
              <a:ext uri="{FF2B5EF4-FFF2-40B4-BE49-F238E27FC236}">
                <a16:creationId xmlns:a16="http://schemas.microsoft.com/office/drawing/2014/main" id="{BDC54FFE-8D8D-D548-A75A-051916BDEEF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744054" y="500339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43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هيا نقرأ معًا الكلمات التالية</a:t>
            </a:r>
          </a:p>
        </p:txBody>
      </p:sp>
      <p:sp>
        <p:nvSpPr>
          <p:cNvPr id="17" name="TextBox 17"/>
          <p:cNvSpPr txBox="1"/>
          <p:nvPr/>
        </p:nvSpPr>
        <p:spPr>
          <a:xfrm>
            <a:off x="5241425" y="2745220"/>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حد</a:t>
            </a:r>
            <a:r>
              <a:rPr lang="ar-SA" sz="11996" dirty="0">
                <a:solidFill>
                  <a:srgbClr val="FF0000"/>
                </a:solidFill>
              </a:rPr>
              <a:t>ي</a:t>
            </a:r>
            <a:r>
              <a:rPr lang="ar-SA" sz="11996" dirty="0">
                <a:solidFill>
                  <a:srgbClr val="000000"/>
                </a:solidFill>
              </a:rPr>
              <a:t>قة</a:t>
            </a:r>
          </a:p>
        </p:txBody>
      </p:sp>
      <p:sp>
        <p:nvSpPr>
          <p:cNvPr id="16" name="Rounded Rectangle 15">
            <a:extLst>
              <a:ext uri="{FF2B5EF4-FFF2-40B4-BE49-F238E27FC236}">
                <a16:creationId xmlns:a16="http://schemas.microsoft.com/office/drawing/2014/main" id="{8AE16DC1-1E07-A348-9194-01E32F1ED6FF}"/>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0" name="TextBox 18">
            <a:extLst>
              <a:ext uri="{FF2B5EF4-FFF2-40B4-BE49-F238E27FC236}">
                <a16:creationId xmlns:a16="http://schemas.microsoft.com/office/drawing/2014/main" id="{671C3E25-2D3E-8741-A94D-1C7F77324525}"/>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text, map&#10;&#10;Description automatically generated">
            <a:extLst>
              <a:ext uri="{FF2B5EF4-FFF2-40B4-BE49-F238E27FC236}">
                <a16:creationId xmlns:a16="http://schemas.microsoft.com/office/drawing/2014/main" id="{C911DFA3-8C09-DA4A-A84A-3FD026A85B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474" y="2445359"/>
            <a:ext cx="5200020" cy="3677756"/>
          </a:xfrm>
          <a:prstGeom prst="rect">
            <a:avLst/>
          </a:prstGeom>
          <a:effectLst>
            <a:softEdge rad="250982"/>
          </a:effectLst>
        </p:spPr>
      </p:pic>
      <p:pic>
        <p:nvPicPr>
          <p:cNvPr id="18" name="Picture 10">
            <a:extLst>
              <a:ext uri="{FF2B5EF4-FFF2-40B4-BE49-F238E27FC236}">
                <a16:creationId xmlns:a16="http://schemas.microsoft.com/office/drawing/2014/main" id="{B0010A70-14FA-C946-90E9-FD2E94F48E8B}"/>
              </a:ext>
            </a:extLst>
          </p:cNvPr>
          <p:cNvPicPr>
            <a:picLocks noChangeAspect="1"/>
          </p:cNvPicPr>
          <p:nvPr/>
        </p:nvPicPr>
        <p:blipFill>
          <a:blip r:embed="rId7"/>
          <a:srcRect/>
          <a:stretch>
            <a:fillRect/>
          </a:stretch>
        </p:blipFill>
        <p:spPr>
          <a:xfrm>
            <a:off x="6950360" y="3780491"/>
            <a:ext cx="1080973" cy="1529165"/>
          </a:xfrm>
          <a:prstGeom prst="rect">
            <a:avLst/>
          </a:prstGeom>
        </p:spPr>
      </p:pic>
      <p:pic>
        <p:nvPicPr>
          <p:cNvPr id="15" name="Audio Recording 15 Aug 2022 at 14:59:29" descr="Audio Recording 15 Aug 2022 at 14:59:29">
            <a:hlinkClick r:id="" action="ppaction://media"/>
            <a:extLst>
              <a:ext uri="{FF2B5EF4-FFF2-40B4-BE49-F238E27FC236}">
                <a16:creationId xmlns:a16="http://schemas.microsoft.com/office/drawing/2014/main" id="{0860D7D6-F563-9847-B277-B9B24A1323B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634758" y="503091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68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pic>
        <p:nvPicPr>
          <p:cNvPr id="5" name="Picture 5"/>
          <p:cNvPicPr>
            <a:picLocks noChangeAspect="1"/>
          </p:cNvPicPr>
          <p:nvPr/>
        </p:nvPicPr>
        <p:blipFill>
          <a:blip r:embed="rId3"/>
          <a:srcRect/>
          <a:stretch>
            <a:fillRect/>
          </a:stretch>
        </p:blipFill>
        <p:spPr>
          <a:xfrm>
            <a:off x="9059484" y="6561873"/>
            <a:ext cx="694116" cy="675139"/>
          </a:xfrm>
          <a:prstGeom prst="rect">
            <a:avLst/>
          </a:prstGeom>
        </p:spPr>
      </p:pic>
      <p:grpSp>
        <p:nvGrpSpPr>
          <p:cNvPr id="13" name="Group 13"/>
          <p:cNvGrpSpPr/>
          <p:nvPr/>
        </p:nvGrpSpPr>
        <p:grpSpPr>
          <a:xfrm>
            <a:off x="924737" y="1905055"/>
            <a:ext cx="5710021" cy="3831526"/>
            <a:chOff x="0" y="0"/>
            <a:chExt cx="1409652" cy="945902"/>
          </a:xfrm>
          <a:solidFill>
            <a:schemeClr val="tx2">
              <a:lumMod val="20000"/>
              <a:lumOff val="80000"/>
            </a:schemeClr>
          </a:solidFill>
        </p:grpSpPr>
        <p:sp>
          <p:nvSpPr>
            <p:cNvPr id="14" name="Freeform 14"/>
            <p:cNvSpPr/>
            <p:nvPr/>
          </p:nvSpPr>
          <p:spPr>
            <a:xfrm>
              <a:off x="92710" y="106680"/>
              <a:ext cx="1305512" cy="826522"/>
            </a:xfrm>
            <a:custGeom>
              <a:avLst/>
              <a:gdLst/>
              <a:ahLst/>
              <a:cxnLst/>
              <a:rect l="l" t="t" r="r" b="b"/>
              <a:pathLst>
                <a:path w="1305512" h="826522">
                  <a:moveTo>
                    <a:pt x="1278842" y="637292"/>
                  </a:moveTo>
                  <a:cubicBezTo>
                    <a:pt x="1278842" y="724922"/>
                    <a:pt x="1202642" y="796042"/>
                    <a:pt x="1121362" y="796042"/>
                  </a:cubicBezTo>
                  <a:lnTo>
                    <a:pt x="66040" y="796042"/>
                  </a:lnTo>
                  <a:cubicBezTo>
                    <a:pt x="43180" y="796042"/>
                    <a:pt x="20320" y="790962"/>
                    <a:pt x="0" y="782072"/>
                  </a:cubicBezTo>
                  <a:cubicBezTo>
                    <a:pt x="26670" y="810012"/>
                    <a:pt x="63500" y="826522"/>
                    <a:pt x="102448" y="826522"/>
                  </a:cubicBezTo>
                  <a:lnTo>
                    <a:pt x="1159462" y="826522"/>
                  </a:lnTo>
                  <a:cubicBezTo>
                    <a:pt x="1239472" y="826522"/>
                    <a:pt x="1305512" y="760482"/>
                    <a:pt x="1305512" y="680472"/>
                  </a:cubicBezTo>
                  <a:lnTo>
                    <a:pt x="1305512" y="95250"/>
                  </a:lnTo>
                  <a:cubicBezTo>
                    <a:pt x="1305512" y="58420"/>
                    <a:pt x="1291542" y="25400"/>
                    <a:pt x="1269952" y="0"/>
                  </a:cubicBezTo>
                  <a:cubicBezTo>
                    <a:pt x="1276302" y="16510"/>
                    <a:pt x="1278842" y="34290"/>
                    <a:pt x="1278842" y="52070"/>
                  </a:cubicBezTo>
                  <a:lnTo>
                    <a:pt x="1278842" y="637292"/>
                  </a:lnTo>
                  <a:lnTo>
                    <a:pt x="1278842" y="637292"/>
                  </a:lnTo>
                  <a:close/>
                </a:path>
              </a:pathLst>
            </a:custGeom>
            <a:grpFill/>
            <a:ln w="76200">
              <a:solidFill>
                <a:schemeClr val="accent1"/>
              </a:solidFill>
            </a:ln>
          </p:spPr>
        </p:sp>
        <p:sp>
          <p:nvSpPr>
            <p:cNvPr id="15" name="Freeform 15"/>
            <p:cNvSpPr/>
            <p:nvPr/>
          </p:nvSpPr>
          <p:spPr>
            <a:xfrm>
              <a:off x="12700" y="12700"/>
              <a:ext cx="1344882" cy="877322"/>
            </a:xfrm>
            <a:custGeom>
              <a:avLst/>
              <a:gdLst/>
              <a:ahLst/>
              <a:cxnLst/>
              <a:rect l="l" t="t" r="r" b="b"/>
              <a:pathLst>
                <a:path w="1344882" h="877322">
                  <a:moveTo>
                    <a:pt x="146050" y="877322"/>
                  </a:moveTo>
                  <a:lnTo>
                    <a:pt x="1198832" y="877322"/>
                  </a:lnTo>
                  <a:cubicBezTo>
                    <a:pt x="1278842" y="877322"/>
                    <a:pt x="1344882" y="811282"/>
                    <a:pt x="1344882" y="731272"/>
                  </a:cubicBezTo>
                  <a:lnTo>
                    <a:pt x="1344882" y="146050"/>
                  </a:lnTo>
                  <a:cubicBezTo>
                    <a:pt x="1344882" y="66040"/>
                    <a:pt x="1278842" y="0"/>
                    <a:pt x="1198832" y="0"/>
                  </a:cubicBezTo>
                  <a:lnTo>
                    <a:pt x="146050" y="0"/>
                  </a:lnTo>
                  <a:cubicBezTo>
                    <a:pt x="66040" y="0"/>
                    <a:pt x="0" y="66040"/>
                    <a:pt x="0" y="146050"/>
                  </a:cubicBezTo>
                  <a:lnTo>
                    <a:pt x="0" y="731272"/>
                  </a:lnTo>
                  <a:cubicBezTo>
                    <a:pt x="0" y="812551"/>
                    <a:pt x="66040" y="877322"/>
                    <a:pt x="146050" y="877322"/>
                  </a:cubicBezTo>
                  <a:close/>
                </a:path>
              </a:pathLst>
            </a:custGeom>
            <a:grpFill/>
            <a:ln w="76200">
              <a:solidFill>
                <a:schemeClr val="accent1"/>
              </a:solidFill>
            </a:ln>
          </p:spPr>
        </p:sp>
        <p:sp>
          <p:nvSpPr>
            <p:cNvPr id="16" name="Freeform 16"/>
            <p:cNvSpPr/>
            <p:nvPr/>
          </p:nvSpPr>
          <p:spPr>
            <a:xfrm>
              <a:off x="0" y="0"/>
              <a:ext cx="1409652" cy="945902"/>
            </a:xfrm>
            <a:custGeom>
              <a:avLst/>
              <a:gdLst/>
              <a:ahLst/>
              <a:cxnLst/>
              <a:rect l="l" t="t" r="r" b="b"/>
              <a:pathLst>
                <a:path w="1409652" h="945902">
                  <a:moveTo>
                    <a:pt x="1346152" y="74930"/>
                  </a:moveTo>
                  <a:cubicBezTo>
                    <a:pt x="1318212" y="30480"/>
                    <a:pt x="1268682" y="0"/>
                    <a:pt x="1211532" y="0"/>
                  </a:cubicBezTo>
                  <a:lnTo>
                    <a:pt x="158750" y="0"/>
                  </a:lnTo>
                  <a:cubicBezTo>
                    <a:pt x="71120" y="0"/>
                    <a:pt x="0" y="71120"/>
                    <a:pt x="0" y="158750"/>
                  </a:cubicBezTo>
                  <a:lnTo>
                    <a:pt x="0" y="743972"/>
                  </a:lnTo>
                  <a:cubicBezTo>
                    <a:pt x="0" y="796042"/>
                    <a:pt x="25400" y="841762"/>
                    <a:pt x="63500" y="870972"/>
                  </a:cubicBezTo>
                  <a:cubicBezTo>
                    <a:pt x="91440" y="915422"/>
                    <a:pt x="140970" y="945902"/>
                    <a:pt x="196164" y="945902"/>
                  </a:cubicBezTo>
                  <a:lnTo>
                    <a:pt x="1250902" y="945902"/>
                  </a:lnTo>
                  <a:cubicBezTo>
                    <a:pt x="1338532" y="945902"/>
                    <a:pt x="1409652" y="874782"/>
                    <a:pt x="1409652" y="787152"/>
                  </a:cubicBezTo>
                  <a:lnTo>
                    <a:pt x="1409652" y="201930"/>
                  </a:lnTo>
                  <a:cubicBezTo>
                    <a:pt x="1409652" y="149860"/>
                    <a:pt x="1384252" y="104140"/>
                    <a:pt x="1346152" y="74930"/>
                  </a:cubicBezTo>
                  <a:close/>
                  <a:moveTo>
                    <a:pt x="12700" y="743972"/>
                  </a:moveTo>
                  <a:lnTo>
                    <a:pt x="12700" y="158750"/>
                  </a:lnTo>
                  <a:cubicBezTo>
                    <a:pt x="12700" y="78740"/>
                    <a:pt x="78740" y="12700"/>
                    <a:pt x="158750" y="12700"/>
                  </a:cubicBezTo>
                  <a:lnTo>
                    <a:pt x="1211532" y="12700"/>
                  </a:lnTo>
                  <a:cubicBezTo>
                    <a:pt x="1291542" y="12700"/>
                    <a:pt x="1357582" y="78740"/>
                    <a:pt x="1357582" y="158750"/>
                  </a:cubicBezTo>
                  <a:lnTo>
                    <a:pt x="1357582" y="743972"/>
                  </a:lnTo>
                  <a:cubicBezTo>
                    <a:pt x="1357582" y="823982"/>
                    <a:pt x="1291542" y="890022"/>
                    <a:pt x="1211532" y="890022"/>
                  </a:cubicBezTo>
                  <a:lnTo>
                    <a:pt x="158750" y="890022"/>
                  </a:lnTo>
                  <a:cubicBezTo>
                    <a:pt x="78740" y="890022"/>
                    <a:pt x="12700" y="825251"/>
                    <a:pt x="12700" y="743972"/>
                  </a:cubicBezTo>
                  <a:close/>
                  <a:moveTo>
                    <a:pt x="1398222" y="787152"/>
                  </a:moveTo>
                  <a:cubicBezTo>
                    <a:pt x="1398222" y="867162"/>
                    <a:pt x="1330912" y="933201"/>
                    <a:pt x="1250902" y="933201"/>
                  </a:cubicBezTo>
                  <a:lnTo>
                    <a:pt x="196164" y="933201"/>
                  </a:lnTo>
                  <a:cubicBezTo>
                    <a:pt x="157480" y="933201"/>
                    <a:pt x="120650" y="916692"/>
                    <a:pt x="93980" y="888751"/>
                  </a:cubicBezTo>
                  <a:cubicBezTo>
                    <a:pt x="114300" y="897642"/>
                    <a:pt x="135890" y="902722"/>
                    <a:pt x="160020" y="902722"/>
                  </a:cubicBezTo>
                  <a:lnTo>
                    <a:pt x="1212802" y="902722"/>
                  </a:lnTo>
                  <a:cubicBezTo>
                    <a:pt x="1300432" y="902722"/>
                    <a:pt x="1371552" y="831602"/>
                    <a:pt x="1371552" y="743971"/>
                  </a:cubicBezTo>
                  <a:lnTo>
                    <a:pt x="1371552" y="158750"/>
                  </a:lnTo>
                  <a:cubicBezTo>
                    <a:pt x="1371552" y="140970"/>
                    <a:pt x="1367742" y="123190"/>
                    <a:pt x="1362662" y="106680"/>
                  </a:cubicBezTo>
                  <a:cubicBezTo>
                    <a:pt x="1384252" y="132080"/>
                    <a:pt x="1398222" y="165100"/>
                    <a:pt x="1398222" y="201930"/>
                  </a:cubicBezTo>
                  <a:lnTo>
                    <a:pt x="1398222" y="787152"/>
                  </a:lnTo>
                  <a:cubicBezTo>
                    <a:pt x="1398222" y="787152"/>
                    <a:pt x="1398222" y="787152"/>
                    <a:pt x="1398222" y="787152"/>
                  </a:cubicBezTo>
                  <a:close/>
                </a:path>
              </a:pathLst>
            </a:custGeom>
            <a:grpFill/>
            <a:ln w="76200">
              <a:solidFill>
                <a:schemeClr val="accent1"/>
              </a:solidFill>
            </a:ln>
          </p:spPr>
        </p:sp>
      </p:grpSp>
      <p:sp>
        <p:nvSpPr>
          <p:cNvPr id="17" name="TextBox 17"/>
          <p:cNvSpPr txBox="1"/>
          <p:nvPr/>
        </p:nvSpPr>
        <p:spPr>
          <a:xfrm>
            <a:off x="1064637" y="2172297"/>
            <a:ext cx="5119882" cy="2642262"/>
          </a:xfrm>
          <a:prstGeom prst="rect">
            <a:avLst/>
          </a:prstGeom>
        </p:spPr>
        <p:txBody>
          <a:bodyPr lIns="0" tIns="0" rIns="0" bIns="0" rtlCol="0" anchor="t">
            <a:spAutoFit/>
          </a:bodyPr>
          <a:lstStyle/>
          <a:p>
            <a:pPr marL="0" lvl="0" indent="0" algn="ctr" rtl="1">
              <a:lnSpc>
                <a:spcPts val="5152"/>
              </a:lnSpc>
              <a:spcBef>
                <a:spcPct val="0"/>
              </a:spcBef>
            </a:pPr>
            <a:r>
              <a:rPr lang="ar-SA" sz="3680" dirty="0">
                <a:solidFill>
                  <a:srgbClr val="000000"/>
                </a:solidFill>
              </a:rPr>
              <a:t>الكسرة دائمًا تقف تحت الحرف الممدود، وهو الحرف السابق للمد بالياء؛ فهل تستطيعون تحديد الممدود في الكلمات التالية؟</a:t>
            </a:r>
          </a:p>
        </p:txBody>
      </p:sp>
      <p:sp>
        <p:nvSpPr>
          <p:cNvPr id="20" name="Rounded Rectangle 19">
            <a:extLst>
              <a:ext uri="{FF2B5EF4-FFF2-40B4-BE49-F238E27FC236}">
                <a16:creationId xmlns:a16="http://schemas.microsoft.com/office/drawing/2014/main" id="{DE16824C-0DCF-4340-ADC3-4B453EC3CA81}"/>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21" name="TextBox 18">
            <a:extLst>
              <a:ext uri="{FF2B5EF4-FFF2-40B4-BE49-F238E27FC236}">
                <a16:creationId xmlns:a16="http://schemas.microsoft.com/office/drawing/2014/main" id="{CBF16C72-F804-664B-80B0-4A2BE4FA0E6C}"/>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8" name="Picture 8">
            <a:extLst>
              <a:ext uri="{FF2B5EF4-FFF2-40B4-BE49-F238E27FC236}">
                <a16:creationId xmlns:a16="http://schemas.microsoft.com/office/drawing/2014/main" id="{FC926A54-EF50-6442-91B1-C2834182FACE}"/>
              </a:ext>
            </a:extLst>
          </p:cNvPr>
          <p:cNvPicPr>
            <a:picLocks noChangeAspect="1"/>
          </p:cNvPicPr>
          <p:nvPr/>
        </p:nvPicPr>
        <p:blipFill rotWithShape="1">
          <a:blip r:embed="rId4"/>
          <a:srcRect b="-2817"/>
          <a:stretch/>
        </p:blipFill>
        <p:spPr>
          <a:xfrm>
            <a:off x="6822613" y="516378"/>
            <a:ext cx="2586270" cy="6922890"/>
          </a:xfrm>
          <a:prstGeom prst="rect">
            <a:avLst/>
          </a:prstGeom>
        </p:spPr>
      </p:pic>
      <p:pic>
        <p:nvPicPr>
          <p:cNvPr id="19" name="Picture 18">
            <a:extLst>
              <a:ext uri="{FF2B5EF4-FFF2-40B4-BE49-F238E27FC236}">
                <a16:creationId xmlns:a16="http://schemas.microsoft.com/office/drawing/2014/main" id="{BE07A73D-1901-4847-BE2E-4C00BC25B43B}"/>
              </a:ext>
            </a:extLst>
          </p:cNvPr>
          <p:cNvPicPr>
            <a:picLocks noChangeAspect="1"/>
          </p:cNvPicPr>
          <p:nvPr/>
        </p:nvPicPr>
        <p:blipFill>
          <a:blip r:embed="rId5"/>
          <a:srcRect/>
          <a:stretch>
            <a:fillRect/>
          </a:stretch>
        </p:blipFill>
        <p:spPr>
          <a:xfrm>
            <a:off x="7225802" y="5080566"/>
            <a:ext cx="1759999" cy="14070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sp>
        <p:nvSpPr>
          <p:cNvPr id="14" name="TextBox 14"/>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استخرج الممدود في الكلمات التالية</a:t>
            </a:r>
          </a:p>
        </p:txBody>
      </p:sp>
      <p:sp>
        <p:nvSpPr>
          <p:cNvPr id="17" name="TextBox 17"/>
          <p:cNvSpPr txBox="1"/>
          <p:nvPr/>
        </p:nvSpPr>
        <p:spPr>
          <a:xfrm>
            <a:off x="5012462" y="2519341"/>
            <a:ext cx="3818059" cy="2010037"/>
          </a:xfrm>
          <a:prstGeom prst="rect">
            <a:avLst/>
          </a:prstGeom>
        </p:spPr>
        <p:txBody>
          <a:bodyPr lIns="0" tIns="0" rIns="0" bIns="0" rtlCol="0" anchor="t">
            <a:spAutoFit/>
          </a:bodyPr>
          <a:lstStyle/>
          <a:p>
            <a:pPr marL="0" lvl="0" indent="0" algn="ctr" rtl="1">
              <a:lnSpc>
                <a:spcPts val="16795"/>
              </a:lnSpc>
              <a:spcBef>
                <a:spcPct val="0"/>
              </a:spcBef>
            </a:pPr>
            <a:r>
              <a:rPr lang="ar-SA" sz="11996" dirty="0">
                <a:solidFill>
                  <a:srgbClr val="000000"/>
                </a:solidFill>
              </a:rPr>
              <a:t>سر</a:t>
            </a:r>
            <a:r>
              <a:rPr lang="ar-SA" sz="11996" dirty="0">
                <a:solidFill>
                  <a:srgbClr val="FF0000"/>
                </a:solidFill>
              </a:rPr>
              <a:t>ي</a:t>
            </a:r>
            <a:r>
              <a:rPr lang="ar-SA" sz="11996" dirty="0">
                <a:solidFill>
                  <a:srgbClr val="000000"/>
                </a:solidFill>
              </a:rPr>
              <a:t>ع</a:t>
            </a:r>
          </a:p>
        </p:txBody>
      </p:sp>
      <p:grpSp>
        <p:nvGrpSpPr>
          <p:cNvPr id="18" name="Group 18"/>
          <p:cNvGrpSpPr/>
          <p:nvPr/>
        </p:nvGrpSpPr>
        <p:grpSpPr>
          <a:xfrm>
            <a:off x="6245953" y="5049049"/>
            <a:ext cx="1850393" cy="1850393"/>
            <a:chOff x="0" y="0"/>
            <a:chExt cx="812800" cy="812800"/>
          </a:xfrm>
        </p:grpSpPr>
        <p:sp>
          <p:nvSpPr>
            <p:cNvPr id="19" name="Freeform 1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0" name="TextBox 20"/>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21" name="Group 21"/>
          <p:cNvGrpSpPr/>
          <p:nvPr/>
        </p:nvGrpSpPr>
        <p:grpSpPr>
          <a:xfrm>
            <a:off x="4009889" y="5049049"/>
            <a:ext cx="1850393" cy="1850393"/>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3" name="TextBox 23"/>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24" name="Group 24"/>
          <p:cNvGrpSpPr/>
          <p:nvPr/>
        </p:nvGrpSpPr>
        <p:grpSpPr>
          <a:xfrm>
            <a:off x="1778496" y="5049049"/>
            <a:ext cx="1850393" cy="1850393"/>
            <a:chOff x="0" y="0"/>
            <a:chExt cx="812800" cy="812800"/>
          </a:xfrm>
        </p:grpSpPr>
        <p:sp>
          <p:nvSpPr>
            <p:cNvPr id="25" name="Freeform 2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6" name="TextBox 26"/>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27" name="TextBox 27"/>
          <p:cNvSpPr txBox="1"/>
          <p:nvPr/>
        </p:nvSpPr>
        <p:spPr>
          <a:xfrm>
            <a:off x="6292908" y="5177242"/>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ر</a:t>
            </a:r>
            <a:endParaRPr lang="ar-SA" sz="8482" dirty="0">
              <a:solidFill>
                <a:srgbClr val="000000"/>
              </a:solidFill>
            </a:endParaRPr>
          </a:p>
        </p:txBody>
      </p:sp>
      <p:sp>
        <p:nvSpPr>
          <p:cNvPr id="28" name="TextBox 28"/>
          <p:cNvSpPr txBox="1"/>
          <p:nvPr/>
        </p:nvSpPr>
        <p:spPr>
          <a:xfrm>
            <a:off x="4056845" y="4985406"/>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ع</a:t>
            </a:r>
            <a:endParaRPr lang="ar-SA" sz="8482" dirty="0">
              <a:solidFill>
                <a:srgbClr val="000000"/>
              </a:solidFill>
            </a:endParaRPr>
          </a:p>
        </p:txBody>
      </p:sp>
      <p:sp>
        <p:nvSpPr>
          <p:cNvPr id="29" name="TextBox 29"/>
          <p:cNvSpPr txBox="1"/>
          <p:nvPr/>
        </p:nvSpPr>
        <p:spPr>
          <a:xfrm>
            <a:off x="1824782" y="5061606"/>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س</a:t>
            </a:r>
            <a:endParaRPr lang="ar-SA" sz="8482" dirty="0">
              <a:solidFill>
                <a:srgbClr val="000000"/>
              </a:solidFill>
            </a:endParaRPr>
          </a:p>
        </p:txBody>
      </p:sp>
      <p:pic>
        <p:nvPicPr>
          <p:cNvPr id="30" name="Picture 3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782536" y="6087107"/>
            <a:ext cx="1022273" cy="1063483"/>
          </a:xfrm>
          <a:prstGeom prst="rect">
            <a:avLst/>
          </a:prstGeom>
        </p:spPr>
      </p:pic>
      <p:sp>
        <p:nvSpPr>
          <p:cNvPr id="33" name="Rounded Rectangle 32">
            <a:extLst>
              <a:ext uri="{FF2B5EF4-FFF2-40B4-BE49-F238E27FC236}">
                <a16:creationId xmlns:a16="http://schemas.microsoft.com/office/drawing/2014/main" id="{B8FF5D05-F40D-EE44-A210-F2A07EC081F4}"/>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2D70CBEE-B0E2-0944-9744-E82515BFCBFF}"/>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descr="A picture containing vector graphics&#10;&#10;Description automatically generated">
            <a:extLst>
              <a:ext uri="{FF2B5EF4-FFF2-40B4-BE49-F238E27FC236}">
                <a16:creationId xmlns:a16="http://schemas.microsoft.com/office/drawing/2014/main" id="{9E95E0F5-A28C-5E46-8C19-4590401CDC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0861" y="1681042"/>
            <a:ext cx="3944637" cy="3944637"/>
          </a:xfrm>
          <a:prstGeom prst="rect">
            <a:avLst/>
          </a:prstGeom>
        </p:spPr>
      </p:pic>
      <p:pic>
        <p:nvPicPr>
          <p:cNvPr id="35" name="Picture 10">
            <a:extLst>
              <a:ext uri="{FF2B5EF4-FFF2-40B4-BE49-F238E27FC236}">
                <a16:creationId xmlns:a16="http://schemas.microsoft.com/office/drawing/2014/main" id="{26536DE7-1B78-D640-9B70-DEABDCF2C04F}"/>
              </a:ext>
            </a:extLst>
          </p:cNvPr>
          <p:cNvPicPr>
            <a:picLocks noChangeAspect="1"/>
          </p:cNvPicPr>
          <p:nvPr/>
        </p:nvPicPr>
        <p:blipFill>
          <a:blip r:embed="rId9"/>
          <a:srcRect/>
          <a:stretch>
            <a:fillRect/>
          </a:stretch>
        </p:blipFill>
        <p:spPr>
          <a:xfrm>
            <a:off x="6591524" y="3783474"/>
            <a:ext cx="1080973" cy="1529165"/>
          </a:xfrm>
          <a:prstGeom prst="rect">
            <a:avLst/>
          </a:prstGeom>
        </p:spPr>
      </p:pic>
      <p:pic>
        <p:nvPicPr>
          <p:cNvPr id="15" name="Audio Recording 15 Aug 2022 at 14:59:44" descr="Audio Recording 15 Aug 2022 at 14:59:44">
            <a:hlinkClick r:id="" action="ppaction://media"/>
            <a:extLst>
              <a:ext uri="{FF2B5EF4-FFF2-40B4-BE49-F238E27FC236}">
                <a16:creationId xmlns:a16="http://schemas.microsoft.com/office/drawing/2014/main" id="{2DADF5D5-88CB-9143-9C75-3965D2E706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629418" y="334947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mediacall" presetSubtype="0" fill="hold" nodeType="withEffect">
                                  <p:stCondLst>
                                    <p:cond delay="0"/>
                                  </p:stCondLst>
                                  <p:childTnLst>
                                    <p:cmd type="call" cmd="playFrom(0.0)">
                                      <p:cBhvr>
                                        <p:cTn id="9" dur="2368" fill="hold"/>
                                        <p:tgtEl>
                                          <p:spTgt spid="15"/>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ppt_x"/>
                                          </p:val>
                                        </p:tav>
                                        <p:tav tm="100000">
                                          <p:val>
                                            <p:strVal val="#ppt_x"/>
                                          </p:val>
                                        </p:tav>
                                      </p:tavLst>
                                    </p:anim>
                                    <p:anim calcmode="lin" valueType="num">
                                      <p:cBhvr additive="base">
                                        <p:cTn id="1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1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4400"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grpSp>
        <p:nvGrpSpPr>
          <p:cNvPr id="13" name="Group 13"/>
          <p:cNvGrpSpPr/>
          <p:nvPr/>
        </p:nvGrpSpPr>
        <p:grpSpPr>
          <a:xfrm>
            <a:off x="6245953" y="5049049"/>
            <a:ext cx="1850393" cy="1850393"/>
            <a:chOff x="0" y="0"/>
            <a:chExt cx="812800" cy="812800"/>
          </a:xfrm>
        </p:grpSpPr>
        <p:sp>
          <p:nvSpPr>
            <p:cNvPr id="14" name="Freeform 1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5" name="TextBox 15"/>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6" name="Group 16"/>
          <p:cNvGrpSpPr/>
          <p:nvPr/>
        </p:nvGrpSpPr>
        <p:grpSpPr>
          <a:xfrm>
            <a:off x="4009889" y="5049049"/>
            <a:ext cx="1850393" cy="1850393"/>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8" name="TextBox 18"/>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9" name="Group 19"/>
          <p:cNvGrpSpPr/>
          <p:nvPr/>
        </p:nvGrpSpPr>
        <p:grpSpPr>
          <a:xfrm>
            <a:off x="1778496" y="5049049"/>
            <a:ext cx="1850393" cy="1850393"/>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1" name="TextBox 21"/>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22" name="TextBox 22"/>
          <p:cNvSpPr txBox="1"/>
          <p:nvPr/>
        </p:nvSpPr>
        <p:spPr>
          <a:xfrm>
            <a:off x="6292907" y="5049049"/>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ح</a:t>
            </a:r>
            <a:endParaRPr lang="ar-SA" sz="8482" dirty="0">
              <a:solidFill>
                <a:srgbClr val="000000"/>
              </a:solidFill>
            </a:endParaRPr>
          </a:p>
        </p:txBody>
      </p:sp>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574350" y="6173528"/>
            <a:ext cx="1022273" cy="1063483"/>
          </a:xfrm>
          <a:prstGeom prst="rect">
            <a:avLst/>
          </a:prstGeom>
        </p:spPr>
      </p:pic>
      <p:sp>
        <p:nvSpPr>
          <p:cNvPr id="25" name="TextBox 25"/>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استخرج الممدود في الكلمات التالية</a:t>
            </a:r>
          </a:p>
        </p:txBody>
      </p:sp>
      <p:sp>
        <p:nvSpPr>
          <p:cNvPr id="28" name="TextBox 28"/>
          <p:cNvSpPr txBox="1"/>
          <p:nvPr/>
        </p:nvSpPr>
        <p:spPr>
          <a:xfrm>
            <a:off x="4873103" y="2537193"/>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حق</a:t>
            </a:r>
            <a:r>
              <a:rPr lang="ar-SA" sz="11996" dirty="0">
                <a:solidFill>
                  <a:srgbClr val="FF0000"/>
                </a:solidFill>
              </a:rPr>
              <a:t>ي</a:t>
            </a:r>
            <a:r>
              <a:rPr lang="ar-SA" sz="11996" dirty="0">
                <a:solidFill>
                  <a:srgbClr val="000000"/>
                </a:solidFill>
              </a:rPr>
              <a:t>بة</a:t>
            </a:r>
          </a:p>
        </p:txBody>
      </p:sp>
      <p:sp>
        <p:nvSpPr>
          <p:cNvPr id="29" name="TextBox 29"/>
          <p:cNvSpPr txBox="1"/>
          <p:nvPr/>
        </p:nvSpPr>
        <p:spPr>
          <a:xfrm>
            <a:off x="4052792" y="5177242"/>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a:solidFill>
                  <a:srgbClr val="000000"/>
                </a:solidFill>
              </a:rPr>
              <a:t>ق</a:t>
            </a:r>
          </a:p>
        </p:txBody>
      </p:sp>
      <p:sp>
        <p:nvSpPr>
          <p:cNvPr id="30" name="TextBox 30"/>
          <p:cNvSpPr txBox="1"/>
          <p:nvPr/>
        </p:nvSpPr>
        <p:spPr>
          <a:xfrm>
            <a:off x="1827427" y="5177242"/>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a:solidFill>
                  <a:srgbClr val="000000"/>
                </a:solidFill>
              </a:rPr>
              <a:t>ب</a:t>
            </a:r>
          </a:p>
        </p:txBody>
      </p:sp>
      <p:sp>
        <p:nvSpPr>
          <p:cNvPr id="33" name="Rounded Rectangle 32">
            <a:extLst>
              <a:ext uri="{FF2B5EF4-FFF2-40B4-BE49-F238E27FC236}">
                <a16:creationId xmlns:a16="http://schemas.microsoft.com/office/drawing/2014/main" id="{0490AE08-4F01-584F-AB98-5AD2E180F367}"/>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966FDFAE-4DB9-9A47-8057-7B6BDA33E728}"/>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2" name="Picture 11">
            <a:extLst>
              <a:ext uri="{FF2B5EF4-FFF2-40B4-BE49-F238E27FC236}">
                <a16:creationId xmlns:a16="http://schemas.microsoft.com/office/drawing/2014/main" id="{011D4AA4-FDBF-274F-9018-CCA0182E4E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98932" y="2361047"/>
            <a:ext cx="1756482" cy="2357914"/>
          </a:xfrm>
          <a:prstGeom prst="rect">
            <a:avLst/>
          </a:prstGeom>
        </p:spPr>
      </p:pic>
      <p:pic>
        <p:nvPicPr>
          <p:cNvPr id="31" name="Picture 10">
            <a:extLst>
              <a:ext uri="{FF2B5EF4-FFF2-40B4-BE49-F238E27FC236}">
                <a16:creationId xmlns:a16="http://schemas.microsoft.com/office/drawing/2014/main" id="{96935B3B-387B-0D44-9C7D-CFCC92331F4B}"/>
              </a:ext>
            </a:extLst>
          </p:cNvPr>
          <p:cNvPicPr>
            <a:picLocks noChangeAspect="1"/>
          </p:cNvPicPr>
          <p:nvPr/>
        </p:nvPicPr>
        <p:blipFill>
          <a:blip r:embed="rId9"/>
          <a:srcRect/>
          <a:stretch>
            <a:fillRect/>
          </a:stretch>
        </p:blipFill>
        <p:spPr>
          <a:xfrm>
            <a:off x="6590290" y="3508730"/>
            <a:ext cx="1080973" cy="1529165"/>
          </a:xfrm>
          <a:prstGeom prst="rect">
            <a:avLst/>
          </a:prstGeom>
        </p:spPr>
      </p:pic>
      <p:pic>
        <p:nvPicPr>
          <p:cNvPr id="26" name="Audio Recording 15 Aug 2022 at 14:59:57" descr="Audio Recording 15 Aug 2022 at 14:59:57">
            <a:hlinkClick r:id="" action="ppaction://media"/>
            <a:extLst>
              <a:ext uri="{FF2B5EF4-FFF2-40B4-BE49-F238E27FC236}">
                <a16:creationId xmlns:a16="http://schemas.microsoft.com/office/drawing/2014/main" id="{29E846A6-6C84-7543-9936-B3AA3FE0566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72686" y="328358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 presetClass="mediacall" presetSubtype="0" fill="hold" nodeType="withEffect">
                                  <p:stCondLst>
                                    <p:cond delay="0"/>
                                  </p:stCondLst>
                                  <p:childTnLst>
                                    <p:cmd type="call" cmd="playFrom(0.0)">
                                      <p:cBhvr>
                                        <p:cTn id="9" dur="2240" fill="hold"/>
                                        <p:tgtEl>
                                          <p:spTgt spid="26"/>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grpSp>
        <p:nvGrpSpPr>
          <p:cNvPr id="13" name="Group 13"/>
          <p:cNvGrpSpPr/>
          <p:nvPr/>
        </p:nvGrpSpPr>
        <p:grpSpPr>
          <a:xfrm>
            <a:off x="6245953" y="5049049"/>
            <a:ext cx="1850393" cy="1850393"/>
            <a:chOff x="0" y="0"/>
            <a:chExt cx="812800" cy="812800"/>
          </a:xfrm>
        </p:grpSpPr>
        <p:sp>
          <p:nvSpPr>
            <p:cNvPr id="14" name="Freeform 1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5" name="TextBox 15"/>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6" name="Group 16"/>
          <p:cNvGrpSpPr/>
          <p:nvPr/>
        </p:nvGrpSpPr>
        <p:grpSpPr>
          <a:xfrm>
            <a:off x="4009889" y="5049049"/>
            <a:ext cx="1850393" cy="1850393"/>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8" name="TextBox 18"/>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9" name="Group 19"/>
          <p:cNvGrpSpPr/>
          <p:nvPr/>
        </p:nvGrpSpPr>
        <p:grpSpPr>
          <a:xfrm>
            <a:off x="1778496" y="5049049"/>
            <a:ext cx="1850393" cy="1850393"/>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1" name="TextBox 21"/>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22" name="TextBox 22"/>
          <p:cNvSpPr txBox="1"/>
          <p:nvPr/>
        </p:nvSpPr>
        <p:spPr>
          <a:xfrm>
            <a:off x="6292906" y="5064160"/>
            <a:ext cx="1756482" cy="1423210"/>
          </a:xfrm>
          <a:prstGeom prst="rect">
            <a:avLst/>
          </a:prstGeom>
        </p:spPr>
        <p:txBody>
          <a:bodyPr lIns="0" tIns="0" rIns="0" bIns="0" rtlCol="0" anchor="t">
            <a:spAutoFit/>
          </a:bodyPr>
          <a:lstStyle/>
          <a:p>
            <a:pPr marL="0" lvl="0" indent="0" algn="ctr" defTabSz="914400" rtl="0" eaLnBrk="1" latinLnBrk="0" hangingPunct="1">
              <a:lnSpc>
                <a:spcPts val="11874"/>
              </a:lnSpc>
              <a:spcBef>
                <a:spcPct val="0"/>
              </a:spcBef>
            </a:pPr>
            <a:r>
              <a:rPr lang="ar-SA" sz="8482" dirty="0" err="1">
                <a:solidFill>
                  <a:srgbClr val="000000"/>
                </a:solidFill>
              </a:rPr>
              <a:t>خ</a:t>
            </a:r>
            <a:endParaRPr lang="ar-SA" sz="8482" dirty="0">
              <a:solidFill>
                <a:srgbClr val="000000"/>
              </a:solidFill>
            </a:endParaRPr>
          </a:p>
        </p:txBody>
      </p:sp>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782536" y="6087107"/>
            <a:ext cx="1022273" cy="1063483"/>
          </a:xfrm>
          <a:prstGeom prst="rect">
            <a:avLst/>
          </a:prstGeom>
        </p:spPr>
      </p:pic>
      <p:sp>
        <p:nvSpPr>
          <p:cNvPr id="25" name="TextBox 25"/>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استخرج الممدود في الكلمات التالية</a:t>
            </a:r>
          </a:p>
        </p:txBody>
      </p:sp>
      <p:sp>
        <p:nvSpPr>
          <p:cNvPr id="28" name="TextBox 28"/>
          <p:cNvSpPr txBox="1"/>
          <p:nvPr/>
        </p:nvSpPr>
        <p:spPr>
          <a:xfrm>
            <a:off x="4725728" y="2526351"/>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نخ</a:t>
            </a:r>
            <a:r>
              <a:rPr lang="ar-SA" sz="11996" dirty="0">
                <a:solidFill>
                  <a:srgbClr val="FF0000"/>
                </a:solidFill>
              </a:rPr>
              <a:t>يـ</a:t>
            </a:r>
            <a:r>
              <a:rPr lang="ar-SA" sz="11996" dirty="0">
                <a:solidFill>
                  <a:srgbClr val="000000"/>
                </a:solidFill>
              </a:rPr>
              <a:t>ل</a:t>
            </a:r>
          </a:p>
        </p:txBody>
      </p:sp>
      <p:sp>
        <p:nvSpPr>
          <p:cNvPr id="29" name="TextBox 29"/>
          <p:cNvSpPr txBox="1"/>
          <p:nvPr/>
        </p:nvSpPr>
        <p:spPr>
          <a:xfrm>
            <a:off x="4037462" y="5256199"/>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a:solidFill>
                  <a:srgbClr val="000000"/>
                </a:solidFill>
              </a:rPr>
              <a:t>ل</a:t>
            </a:r>
          </a:p>
        </p:txBody>
      </p:sp>
      <p:sp>
        <p:nvSpPr>
          <p:cNvPr id="30" name="TextBox 30"/>
          <p:cNvSpPr txBox="1"/>
          <p:nvPr/>
        </p:nvSpPr>
        <p:spPr>
          <a:xfrm>
            <a:off x="1824782" y="5177242"/>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a:solidFill>
                  <a:srgbClr val="000000"/>
                </a:solidFill>
              </a:rPr>
              <a:t>ن</a:t>
            </a:r>
          </a:p>
        </p:txBody>
      </p:sp>
      <p:sp>
        <p:nvSpPr>
          <p:cNvPr id="33" name="Rounded Rectangle 32">
            <a:extLst>
              <a:ext uri="{FF2B5EF4-FFF2-40B4-BE49-F238E27FC236}">
                <a16:creationId xmlns:a16="http://schemas.microsoft.com/office/drawing/2014/main" id="{4E48EF03-9EA5-4945-885B-29F1F7D12A0F}"/>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CC40E71D-4C1F-724A-9A0C-13EFB27375A0}"/>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10">
            <a:extLst>
              <a:ext uri="{FF2B5EF4-FFF2-40B4-BE49-F238E27FC236}">
                <a16:creationId xmlns:a16="http://schemas.microsoft.com/office/drawing/2014/main" id="{0AEE26C8-1E09-9641-B429-CC863507FCF4}"/>
              </a:ext>
            </a:extLst>
          </p:cNvPr>
          <p:cNvPicPr>
            <a:picLocks noChangeAspect="1"/>
          </p:cNvPicPr>
          <p:nvPr/>
        </p:nvPicPr>
        <p:blipFill>
          <a:blip r:embed="rId8"/>
          <a:srcRect/>
          <a:stretch>
            <a:fillRect/>
          </a:stretch>
        </p:blipFill>
        <p:spPr>
          <a:xfrm>
            <a:off x="6630661" y="3534995"/>
            <a:ext cx="1080973" cy="1529165"/>
          </a:xfrm>
          <a:prstGeom prst="rect">
            <a:avLst/>
          </a:prstGeom>
        </p:spPr>
      </p:pic>
      <p:pic>
        <p:nvPicPr>
          <p:cNvPr id="12" name="Picture 11" descr="A group of kids standing in front of a tree&#10;&#10;Description automatically generated with low confidence">
            <a:extLst>
              <a:ext uri="{FF2B5EF4-FFF2-40B4-BE49-F238E27FC236}">
                <a16:creationId xmlns:a16="http://schemas.microsoft.com/office/drawing/2014/main" id="{A8571B4E-3558-8344-A17D-D480D01536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81179" y="2119462"/>
            <a:ext cx="2575666" cy="2983797"/>
          </a:xfrm>
          <a:prstGeom prst="rect">
            <a:avLst/>
          </a:prstGeom>
        </p:spPr>
      </p:pic>
      <p:pic>
        <p:nvPicPr>
          <p:cNvPr id="26" name="Audio Recording 15 Aug 2022 at 15:00:07" descr="Audio Recording 15 Aug 2022 at 15:00:07">
            <a:hlinkClick r:id="" action="ppaction://media"/>
            <a:extLst>
              <a:ext uri="{FF2B5EF4-FFF2-40B4-BE49-F238E27FC236}">
                <a16:creationId xmlns:a16="http://schemas.microsoft.com/office/drawing/2014/main" id="{15F78B9D-F313-6F41-B222-BACD2650A39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470400" y="32512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 presetClass="mediacall" presetSubtype="0" fill="hold" nodeType="withEffect">
                                  <p:stCondLst>
                                    <p:cond delay="0"/>
                                  </p:stCondLst>
                                  <p:childTnLst>
                                    <p:cmd type="call" cmd="playFrom(0.0)">
                                      <p:cBhvr>
                                        <p:cTn id="9" dur="2240" fill="hold"/>
                                        <p:tgtEl>
                                          <p:spTgt spid="26"/>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810687" y="1229911"/>
            <a:ext cx="8248797"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5"/>
          <a:srcRect/>
          <a:stretch>
            <a:fillRect/>
          </a:stretch>
        </p:blipFill>
        <p:spPr>
          <a:xfrm>
            <a:off x="9059484" y="6561873"/>
            <a:ext cx="694116" cy="675139"/>
          </a:xfrm>
          <a:prstGeom prst="rect">
            <a:avLst/>
          </a:prstGeom>
        </p:spPr>
      </p:pic>
      <p:grpSp>
        <p:nvGrpSpPr>
          <p:cNvPr id="13" name="Group 13"/>
          <p:cNvGrpSpPr/>
          <p:nvPr/>
        </p:nvGrpSpPr>
        <p:grpSpPr>
          <a:xfrm>
            <a:off x="6245953" y="5049049"/>
            <a:ext cx="1850393" cy="1850393"/>
            <a:chOff x="0" y="0"/>
            <a:chExt cx="812800" cy="812800"/>
          </a:xfrm>
        </p:grpSpPr>
        <p:sp>
          <p:nvSpPr>
            <p:cNvPr id="14" name="Freeform 1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5" name="TextBox 15"/>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6" name="Group 16"/>
          <p:cNvGrpSpPr/>
          <p:nvPr/>
        </p:nvGrpSpPr>
        <p:grpSpPr>
          <a:xfrm>
            <a:off x="4009889" y="5049049"/>
            <a:ext cx="1850393" cy="1850393"/>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8" name="TextBox 18"/>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grpSp>
        <p:nvGrpSpPr>
          <p:cNvPr id="19" name="Group 19"/>
          <p:cNvGrpSpPr/>
          <p:nvPr/>
        </p:nvGrpSpPr>
        <p:grpSpPr>
          <a:xfrm>
            <a:off x="1778496" y="5049049"/>
            <a:ext cx="1850393" cy="1850393"/>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21" name="TextBox 21"/>
            <p:cNvSpPr txBox="1"/>
            <p:nvPr/>
          </p:nvSpPr>
          <p:spPr>
            <a:xfrm>
              <a:off x="76200" y="47625"/>
              <a:ext cx="660400" cy="688975"/>
            </a:xfrm>
            <a:prstGeom prst="rect">
              <a:avLst/>
            </a:prstGeom>
          </p:spPr>
          <p:txBody>
            <a:bodyPr lIns="50800" tIns="50800" rIns="50800" bIns="50800" rtlCol="0" anchor="ctr"/>
            <a:lstStyle/>
            <a:p>
              <a:pPr algn="ctr" rtl="1">
                <a:lnSpc>
                  <a:spcPts val="1960"/>
                </a:lnSpc>
              </a:pPr>
              <a:endParaRPr lang="ar-SA"/>
            </a:p>
          </p:txBody>
        </p:sp>
      </p:grpSp>
      <p:sp>
        <p:nvSpPr>
          <p:cNvPr id="22" name="TextBox 22"/>
          <p:cNvSpPr txBox="1"/>
          <p:nvPr/>
        </p:nvSpPr>
        <p:spPr>
          <a:xfrm>
            <a:off x="6292908" y="5177242"/>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a:solidFill>
                  <a:srgbClr val="000000"/>
                </a:solidFill>
              </a:rPr>
              <a:t>د</a:t>
            </a:r>
          </a:p>
        </p:txBody>
      </p:sp>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318419" y="6087107"/>
            <a:ext cx="1022273" cy="1063483"/>
          </a:xfrm>
          <a:prstGeom prst="rect">
            <a:avLst/>
          </a:prstGeom>
        </p:spPr>
      </p:pic>
      <p:sp>
        <p:nvSpPr>
          <p:cNvPr id="25" name="TextBox 25"/>
          <p:cNvSpPr txBox="1"/>
          <p:nvPr/>
        </p:nvSpPr>
        <p:spPr>
          <a:xfrm>
            <a:off x="1544176" y="1305420"/>
            <a:ext cx="6665249" cy="427233"/>
          </a:xfrm>
          <a:prstGeom prst="rect">
            <a:avLst/>
          </a:prstGeom>
        </p:spPr>
        <p:txBody>
          <a:bodyPr lIns="0" tIns="0" rIns="0" bIns="0" rtlCol="0" anchor="t">
            <a:spAutoFit/>
          </a:bodyPr>
          <a:lstStyle/>
          <a:p>
            <a:pPr algn="ctr" rtl="1">
              <a:lnSpc>
                <a:spcPts val="3531"/>
              </a:lnSpc>
            </a:pPr>
            <a:r>
              <a:rPr lang="ar-SA" sz="2758">
                <a:solidFill>
                  <a:srgbClr val="000000"/>
                </a:solidFill>
              </a:rPr>
              <a:t>استخرج الممدود في الكلمات التالية</a:t>
            </a:r>
          </a:p>
        </p:txBody>
      </p:sp>
      <p:pic>
        <p:nvPicPr>
          <p:cNvPr id="12" name="Picture 11" descr="A picture containing logo&#10;&#10;Description automatically generated">
            <a:extLst>
              <a:ext uri="{FF2B5EF4-FFF2-40B4-BE49-F238E27FC236}">
                <a16:creationId xmlns:a16="http://schemas.microsoft.com/office/drawing/2014/main" id="{81CA54C7-EADE-DF4A-A53C-00F05C33B7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4867" y="2199400"/>
            <a:ext cx="2746884" cy="2771799"/>
          </a:xfrm>
          <a:prstGeom prst="rect">
            <a:avLst/>
          </a:prstGeom>
          <a:effectLst>
            <a:glow rad="342152">
              <a:schemeClr val="bg2">
                <a:alpha val="40000"/>
              </a:schemeClr>
            </a:glow>
          </a:effectLst>
        </p:spPr>
      </p:pic>
      <p:sp>
        <p:nvSpPr>
          <p:cNvPr id="28" name="TextBox 28"/>
          <p:cNvSpPr txBox="1"/>
          <p:nvPr/>
        </p:nvSpPr>
        <p:spPr>
          <a:xfrm>
            <a:off x="4910361" y="2489350"/>
            <a:ext cx="3818059" cy="2010037"/>
          </a:xfrm>
          <a:prstGeom prst="rect">
            <a:avLst/>
          </a:prstGeom>
        </p:spPr>
        <p:txBody>
          <a:bodyPr lIns="0" tIns="0" rIns="0" bIns="0" rtlCol="0" anchor="t">
            <a:spAutoFit/>
          </a:bodyPr>
          <a:lstStyle/>
          <a:p>
            <a:pPr marL="0" lvl="0" indent="0" algn="ctr" defTabSz="914400" rtl="0" eaLnBrk="1" latinLnBrk="0" hangingPunct="1">
              <a:lnSpc>
                <a:spcPts val="16795"/>
              </a:lnSpc>
              <a:spcBef>
                <a:spcPct val="0"/>
              </a:spcBef>
            </a:pPr>
            <a:r>
              <a:rPr lang="ar-SA" sz="11996" dirty="0">
                <a:solidFill>
                  <a:srgbClr val="000000"/>
                </a:solidFill>
              </a:rPr>
              <a:t>سع</a:t>
            </a:r>
            <a:r>
              <a:rPr lang="ar-SA" sz="11996" dirty="0">
                <a:solidFill>
                  <a:srgbClr val="FF0000"/>
                </a:solidFill>
              </a:rPr>
              <a:t>يـ</a:t>
            </a:r>
            <a:r>
              <a:rPr lang="ar-SA" sz="11996" dirty="0">
                <a:solidFill>
                  <a:srgbClr val="000000"/>
                </a:solidFill>
              </a:rPr>
              <a:t>د</a:t>
            </a:r>
          </a:p>
        </p:txBody>
      </p:sp>
      <p:sp>
        <p:nvSpPr>
          <p:cNvPr id="29" name="TextBox 29"/>
          <p:cNvSpPr txBox="1"/>
          <p:nvPr/>
        </p:nvSpPr>
        <p:spPr>
          <a:xfrm>
            <a:off x="4056845" y="4985406"/>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س</a:t>
            </a:r>
            <a:endParaRPr lang="ar-SA" sz="8482" dirty="0">
              <a:solidFill>
                <a:srgbClr val="000000"/>
              </a:solidFill>
            </a:endParaRPr>
          </a:p>
        </p:txBody>
      </p:sp>
      <p:sp>
        <p:nvSpPr>
          <p:cNvPr id="30" name="TextBox 30"/>
          <p:cNvSpPr txBox="1"/>
          <p:nvPr/>
        </p:nvSpPr>
        <p:spPr>
          <a:xfrm>
            <a:off x="1824195" y="5049049"/>
            <a:ext cx="1756482" cy="1392112"/>
          </a:xfrm>
          <a:prstGeom prst="rect">
            <a:avLst/>
          </a:prstGeom>
        </p:spPr>
        <p:txBody>
          <a:bodyPr lIns="0" tIns="0" rIns="0" bIns="0" rtlCol="0" anchor="t">
            <a:spAutoFit/>
          </a:bodyPr>
          <a:lstStyle/>
          <a:p>
            <a:pPr marL="0" lvl="0" indent="0" algn="ctr" rtl="1">
              <a:lnSpc>
                <a:spcPts val="11874"/>
              </a:lnSpc>
              <a:spcBef>
                <a:spcPct val="0"/>
              </a:spcBef>
            </a:pPr>
            <a:r>
              <a:rPr lang="ar-SA" sz="8482" dirty="0" err="1">
                <a:solidFill>
                  <a:srgbClr val="000000"/>
                </a:solidFill>
              </a:rPr>
              <a:t>ع</a:t>
            </a:r>
            <a:endParaRPr lang="ar-SA" sz="8482" dirty="0">
              <a:solidFill>
                <a:srgbClr val="000000"/>
              </a:solidFill>
            </a:endParaRPr>
          </a:p>
        </p:txBody>
      </p:sp>
      <p:sp>
        <p:nvSpPr>
          <p:cNvPr id="33" name="Rounded Rectangle 32">
            <a:extLst>
              <a:ext uri="{FF2B5EF4-FFF2-40B4-BE49-F238E27FC236}">
                <a16:creationId xmlns:a16="http://schemas.microsoft.com/office/drawing/2014/main" id="{49F76284-7A93-F145-9C21-8A0D474A3288}"/>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34" name="TextBox 18">
            <a:extLst>
              <a:ext uri="{FF2B5EF4-FFF2-40B4-BE49-F238E27FC236}">
                <a16:creationId xmlns:a16="http://schemas.microsoft.com/office/drawing/2014/main" id="{F2454436-C2B0-DD48-B1D4-8FC86C46DE5B}"/>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31" name="Picture 10">
            <a:extLst>
              <a:ext uri="{FF2B5EF4-FFF2-40B4-BE49-F238E27FC236}">
                <a16:creationId xmlns:a16="http://schemas.microsoft.com/office/drawing/2014/main" id="{47CD4DAB-7270-A84F-8B84-AB6808B83640}"/>
              </a:ext>
            </a:extLst>
          </p:cNvPr>
          <p:cNvPicPr>
            <a:picLocks noChangeAspect="1"/>
          </p:cNvPicPr>
          <p:nvPr/>
        </p:nvPicPr>
        <p:blipFill>
          <a:blip r:embed="rId9"/>
          <a:srcRect/>
          <a:stretch>
            <a:fillRect/>
          </a:stretch>
        </p:blipFill>
        <p:spPr>
          <a:xfrm>
            <a:off x="6419427" y="3476164"/>
            <a:ext cx="1080973" cy="1529165"/>
          </a:xfrm>
          <a:prstGeom prst="rect">
            <a:avLst/>
          </a:prstGeom>
        </p:spPr>
      </p:pic>
      <p:pic>
        <p:nvPicPr>
          <p:cNvPr id="26" name="Audio Recording 15 Aug 2022 at 15:00:15" descr="Audio Recording 15 Aug 2022 at 15:00:15">
            <a:hlinkClick r:id="" action="ppaction://media"/>
            <a:extLst>
              <a:ext uri="{FF2B5EF4-FFF2-40B4-BE49-F238E27FC236}">
                <a16:creationId xmlns:a16="http://schemas.microsoft.com/office/drawing/2014/main" id="{197935F9-4C30-3242-B8F1-A953C6D34F5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470400" y="32512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 presetClass="mediacall" presetSubtype="0" fill="hold" nodeType="withEffect">
                                  <p:stCondLst>
                                    <p:cond delay="0"/>
                                  </p:stCondLst>
                                  <p:childTnLst>
                                    <p:cmd type="call" cmd="playFrom(0.0)">
                                      <p:cBhvr>
                                        <p:cTn id="9" dur="2240" fill="hold"/>
                                        <p:tgtEl>
                                          <p:spTgt spid="26"/>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2214" b="2214"/>
          <a:stretch>
            <a:fillRect/>
          </a:stretch>
        </p:blipFill>
        <p:spPr>
          <a:xfrm>
            <a:off x="0" y="0"/>
            <a:ext cx="9753600" cy="7315200"/>
          </a:xfrm>
          <a:prstGeom prst="rect">
            <a:avLst/>
          </a:prstGeom>
        </p:spPr>
      </p:pic>
      <p:grpSp>
        <p:nvGrpSpPr>
          <p:cNvPr id="3" name="Group 3"/>
          <p:cNvGrpSpPr/>
          <p:nvPr/>
        </p:nvGrpSpPr>
        <p:grpSpPr>
          <a:xfrm>
            <a:off x="220703" y="248136"/>
            <a:ext cx="9304800" cy="6818928"/>
            <a:chOff x="0" y="0"/>
            <a:chExt cx="2680484" cy="1964365"/>
          </a:xfrm>
        </p:grpSpPr>
        <p:sp>
          <p:nvSpPr>
            <p:cNvPr id="4" name="Freeform 4"/>
            <p:cNvSpPr/>
            <p:nvPr/>
          </p:nvSpPr>
          <p:spPr>
            <a:xfrm>
              <a:off x="0" y="0"/>
              <a:ext cx="2680484" cy="1964365"/>
            </a:xfrm>
            <a:custGeom>
              <a:avLst/>
              <a:gdLst/>
              <a:ahLst/>
              <a:cxnLst/>
              <a:rect l="l" t="t" r="r" b="b"/>
              <a:pathLst>
                <a:path w="2680484" h="1964365">
                  <a:moveTo>
                    <a:pt x="2556024" y="1964365"/>
                  </a:moveTo>
                  <a:lnTo>
                    <a:pt x="124460" y="1964365"/>
                  </a:lnTo>
                  <a:cubicBezTo>
                    <a:pt x="55880" y="1964365"/>
                    <a:pt x="0" y="1908485"/>
                    <a:pt x="0" y="1839905"/>
                  </a:cubicBezTo>
                  <a:lnTo>
                    <a:pt x="0" y="124460"/>
                  </a:lnTo>
                  <a:cubicBezTo>
                    <a:pt x="0" y="55880"/>
                    <a:pt x="55880" y="0"/>
                    <a:pt x="124460" y="0"/>
                  </a:cubicBezTo>
                  <a:lnTo>
                    <a:pt x="2556024" y="0"/>
                  </a:lnTo>
                  <a:cubicBezTo>
                    <a:pt x="2624604" y="0"/>
                    <a:pt x="2680484" y="55880"/>
                    <a:pt x="2680484" y="124460"/>
                  </a:cubicBezTo>
                  <a:lnTo>
                    <a:pt x="2680484" y="1839905"/>
                  </a:lnTo>
                  <a:cubicBezTo>
                    <a:pt x="2680484" y="1908485"/>
                    <a:pt x="2624604" y="1964365"/>
                    <a:pt x="2556024" y="1964365"/>
                  </a:cubicBezTo>
                  <a:close/>
                </a:path>
              </a:pathLst>
            </a:custGeom>
            <a:solidFill>
              <a:srgbClr val="FFFFFF">
                <a:alpha val="91765"/>
              </a:srgbClr>
            </a:solidFill>
          </p:spPr>
        </p:sp>
      </p:grpSp>
      <p:grpSp>
        <p:nvGrpSpPr>
          <p:cNvPr id="5" name="Group 5"/>
          <p:cNvGrpSpPr/>
          <p:nvPr/>
        </p:nvGrpSpPr>
        <p:grpSpPr>
          <a:xfrm>
            <a:off x="356956" y="1234122"/>
            <a:ext cx="9133371" cy="768668"/>
            <a:chOff x="0" y="0"/>
            <a:chExt cx="4708181" cy="438734"/>
          </a:xfrm>
          <a:solidFill>
            <a:schemeClr val="tx2">
              <a:lumMod val="20000"/>
              <a:lumOff val="80000"/>
            </a:schemeClr>
          </a:solidFill>
        </p:grpSpPr>
        <p:sp>
          <p:nvSpPr>
            <p:cNvPr id="6" name="Freeform 6"/>
            <p:cNvSpPr/>
            <p:nvPr/>
          </p:nvSpPr>
          <p:spPr>
            <a:xfrm>
              <a:off x="92710" y="106680"/>
              <a:ext cx="4604041" cy="319354"/>
            </a:xfrm>
            <a:custGeom>
              <a:avLst/>
              <a:gdLst/>
              <a:ahLst/>
              <a:cxnLst/>
              <a:rect l="l" t="t" r="r" b="b"/>
              <a:pathLst>
                <a:path w="4604041" h="319354">
                  <a:moveTo>
                    <a:pt x="4577371" y="130124"/>
                  </a:moveTo>
                  <a:cubicBezTo>
                    <a:pt x="4577371" y="217754"/>
                    <a:pt x="4501171" y="288874"/>
                    <a:pt x="4419891" y="288874"/>
                  </a:cubicBezTo>
                  <a:lnTo>
                    <a:pt x="66040" y="288874"/>
                  </a:lnTo>
                  <a:cubicBezTo>
                    <a:pt x="43180" y="288874"/>
                    <a:pt x="20320" y="283794"/>
                    <a:pt x="0" y="274904"/>
                  </a:cubicBezTo>
                  <a:cubicBezTo>
                    <a:pt x="26670" y="302844"/>
                    <a:pt x="63500" y="319354"/>
                    <a:pt x="123471" y="319354"/>
                  </a:cubicBezTo>
                  <a:lnTo>
                    <a:pt x="4457991" y="319354"/>
                  </a:lnTo>
                  <a:cubicBezTo>
                    <a:pt x="4538002" y="319354"/>
                    <a:pt x="4604041" y="253314"/>
                    <a:pt x="4604041" y="173304"/>
                  </a:cubicBezTo>
                  <a:lnTo>
                    <a:pt x="4604041" y="95250"/>
                  </a:lnTo>
                  <a:cubicBezTo>
                    <a:pt x="4604041" y="58420"/>
                    <a:pt x="4590071" y="25400"/>
                    <a:pt x="4568481" y="0"/>
                  </a:cubicBezTo>
                  <a:cubicBezTo>
                    <a:pt x="4574831" y="16510"/>
                    <a:pt x="4577371" y="34290"/>
                    <a:pt x="4577371" y="52070"/>
                  </a:cubicBezTo>
                  <a:lnTo>
                    <a:pt x="4577371" y="130124"/>
                  </a:lnTo>
                  <a:lnTo>
                    <a:pt x="4577371" y="130124"/>
                  </a:lnTo>
                  <a:close/>
                </a:path>
              </a:pathLst>
            </a:custGeom>
            <a:grpFill/>
            <a:ln w="76200">
              <a:solidFill>
                <a:schemeClr val="accent1"/>
              </a:solidFill>
            </a:ln>
          </p:spPr>
        </p:sp>
        <p:sp>
          <p:nvSpPr>
            <p:cNvPr id="7" name="Freeform 7"/>
            <p:cNvSpPr/>
            <p:nvPr/>
          </p:nvSpPr>
          <p:spPr>
            <a:xfrm>
              <a:off x="12700" y="12700"/>
              <a:ext cx="4643412" cy="370154"/>
            </a:xfrm>
            <a:custGeom>
              <a:avLst/>
              <a:gdLst/>
              <a:ahLst/>
              <a:cxnLst/>
              <a:rect l="l" t="t" r="r" b="b"/>
              <a:pathLst>
                <a:path w="4643412" h="370154">
                  <a:moveTo>
                    <a:pt x="146050" y="370154"/>
                  </a:moveTo>
                  <a:lnTo>
                    <a:pt x="4497362" y="370154"/>
                  </a:lnTo>
                  <a:cubicBezTo>
                    <a:pt x="4577371" y="370154"/>
                    <a:pt x="4643412" y="304114"/>
                    <a:pt x="4643412" y="224104"/>
                  </a:cubicBezTo>
                  <a:lnTo>
                    <a:pt x="4643412" y="146050"/>
                  </a:lnTo>
                  <a:cubicBezTo>
                    <a:pt x="4643412" y="66040"/>
                    <a:pt x="4577371" y="0"/>
                    <a:pt x="4497362" y="0"/>
                  </a:cubicBezTo>
                  <a:lnTo>
                    <a:pt x="146050" y="0"/>
                  </a:lnTo>
                  <a:cubicBezTo>
                    <a:pt x="66040" y="0"/>
                    <a:pt x="0" y="66040"/>
                    <a:pt x="0" y="146050"/>
                  </a:cubicBezTo>
                  <a:lnTo>
                    <a:pt x="0" y="224104"/>
                  </a:lnTo>
                  <a:cubicBezTo>
                    <a:pt x="0" y="305384"/>
                    <a:pt x="66040" y="370154"/>
                    <a:pt x="146050" y="370154"/>
                  </a:cubicBezTo>
                  <a:close/>
                </a:path>
              </a:pathLst>
            </a:custGeom>
            <a:grpFill/>
            <a:ln w="76200">
              <a:solidFill>
                <a:schemeClr val="accent1"/>
              </a:solidFill>
            </a:ln>
          </p:spPr>
        </p:sp>
        <p:sp>
          <p:nvSpPr>
            <p:cNvPr id="8" name="Freeform 8"/>
            <p:cNvSpPr/>
            <p:nvPr/>
          </p:nvSpPr>
          <p:spPr>
            <a:xfrm>
              <a:off x="0" y="0"/>
              <a:ext cx="4708182" cy="438734"/>
            </a:xfrm>
            <a:custGeom>
              <a:avLst/>
              <a:gdLst/>
              <a:ahLst/>
              <a:cxnLst/>
              <a:rect l="l" t="t" r="r" b="b"/>
              <a:pathLst>
                <a:path w="4708182" h="438734">
                  <a:moveTo>
                    <a:pt x="4644682" y="74930"/>
                  </a:moveTo>
                  <a:cubicBezTo>
                    <a:pt x="4616741" y="30480"/>
                    <a:pt x="4567212" y="0"/>
                    <a:pt x="4510062" y="0"/>
                  </a:cubicBezTo>
                  <a:lnTo>
                    <a:pt x="158750" y="0"/>
                  </a:lnTo>
                  <a:cubicBezTo>
                    <a:pt x="71120" y="0"/>
                    <a:pt x="0" y="71120"/>
                    <a:pt x="0" y="158750"/>
                  </a:cubicBezTo>
                  <a:lnTo>
                    <a:pt x="0" y="236804"/>
                  </a:lnTo>
                  <a:cubicBezTo>
                    <a:pt x="0" y="288874"/>
                    <a:pt x="25400" y="334594"/>
                    <a:pt x="63500" y="363804"/>
                  </a:cubicBezTo>
                  <a:cubicBezTo>
                    <a:pt x="91440" y="408254"/>
                    <a:pt x="140970" y="438734"/>
                    <a:pt x="220468" y="438734"/>
                  </a:cubicBezTo>
                  <a:lnTo>
                    <a:pt x="4549432" y="438734"/>
                  </a:lnTo>
                  <a:cubicBezTo>
                    <a:pt x="4637062" y="438734"/>
                    <a:pt x="4708182" y="367614"/>
                    <a:pt x="4708182" y="279984"/>
                  </a:cubicBezTo>
                  <a:lnTo>
                    <a:pt x="4708182" y="201930"/>
                  </a:lnTo>
                  <a:cubicBezTo>
                    <a:pt x="4708181" y="149860"/>
                    <a:pt x="4682781" y="104140"/>
                    <a:pt x="4644682" y="74930"/>
                  </a:cubicBezTo>
                  <a:close/>
                  <a:moveTo>
                    <a:pt x="12700" y="236804"/>
                  </a:moveTo>
                  <a:lnTo>
                    <a:pt x="12700" y="158750"/>
                  </a:lnTo>
                  <a:cubicBezTo>
                    <a:pt x="12700" y="78740"/>
                    <a:pt x="78740" y="12700"/>
                    <a:pt x="158750" y="12700"/>
                  </a:cubicBezTo>
                  <a:lnTo>
                    <a:pt x="4510062" y="12700"/>
                  </a:lnTo>
                  <a:cubicBezTo>
                    <a:pt x="4590071" y="12700"/>
                    <a:pt x="4656112" y="78740"/>
                    <a:pt x="4656112" y="158750"/>
                  </a:cubicBezTo>
                  <a:lnTo>
                    <a:pt x="4656112" y="236804"/>
                  </a:lnTo>
                  <a:cubicBezTo>
                    <a:pt x="4656112" y="316814"/>
                    <a:pt x="4590071" y="382854"/>
                    <a:pt x="4510062" y="382854"/>
                  </a:cubicBezTo>
                  <a:lnTo>
                    <a:pt x="158750" y="382854"/>
                  </a:lnTo>
                  <a:cubicBezTo>
                    <a:pt x="78740" y="382854"/>
                    <a:pt x="12700" y="318084"/>
                    <a:pt x="12700" y="236804"/>
                  </a:cubicBezTo>
                  <a:close/>
                  <a:moveTo>
                    <a:pt x="4696751" y="279984"/>
                  </a:moveTo>
                  <a:cubicBezTo>
                    <a:pt x="4696751" y="359994"/>
                    <a:pt x="4629441" y="426034"/>
                    <a:pt x="4549431" y="426034"/>
                  </a:cubicBezTo>
                  <a:lnTo>
                    <a:pt x="220468" y="426034"/>
                  </a:lnTo>
                  <a:cubicBezTo>
                    <a:pt x="157480" y="426034"/>
                    <a:pt x="120650" y="409524"/>
                    <a:pt x="93980" y="381584"/>
                  </a:cubicBezTo>
                  <a:cubicBezTo>
                    <a:pt x="114300" y="390474"/>
                    <a:pt x="135890" y="395554"/>
                    <a:pt x="160020" y="395554"/>
                  </a:cubicBezTo>
                  <a:lnTo>
                    <a:pt x="4511332" y="395554"/>
                  </a:lnTo>
                  <a:cubicBezTo>
                    <a:pt x="4598962" y="395554"/>
                    <a:pt x="4670082" y="324434"/>
                    <a:pt x="4670082" y="236804"/>
                  </a:cubicBezTo>
                  <a:lnTo>
                    <a:pt x="4670082" y="158750"/>
                  </a:lnTo>
                  <a:cubicBezTo>
                    <a:pt x="4670082" y="140970"/>
                    <a:pt x="4666271" y="123190"/>
                    <a:pt x="4661191" y="106680"/>
                  </a:cubicBezTo>
                  <a:cubicBezTo>
                    <a:pt x="4682782" y="132080"/>
                    <a:pt x="4696751" y="165100"/>
                    <a:pt x="4696751" y="201930"/>
                  </a:cubicBezTo>
                  <a:lnTo>
                    <a:pt x="4696751" y="279984"/>
                  </a:lnTo>
                  <a:cubicBezTo>
                    <a:pt x="4696751" y="279984"/>
                    <a:pt x="4696751" y="279984"/>
                    <a:pt x="4696751" y="279984"/>
                  </a:cubicBezTo>
                  <a:close/>
                </a:path>
              </a:pathLst>
            </a:custGeom>
            <a:grpFill/>
            <a:ln w="76200">
              <a:solidFill>
                <a:schemeClr val="accent1"/>
              </a:solidFill>
            </a:ln>
          </p:spPr>
        </p:sp>
      </p:grpSp>
      <p:pic>
        <p:nvPicPr>
          <p:cNvPr id="9" name="Picture 9"/>
          <p:cNvPicPr>
            <a:picLocks noChangeAspect="1"/>
          </p:cNvPicPr>
          <p:nvPr/>
        </p:nvPicPr>
        <p:blipFill>
          <a:blip r:embed="rId3"/>
          <a:srcRect/>
          <a:stretch>
            <a:fillRect/>
          </a:stretch>
        </p:blipFill>
        <p:spPr>
          <a:xfrm>
            <a:off x="9059484" y="6561873"/>
            <a:ext cx="694116" cy="675139"/>
          </a:xfrm>
          <a:prstGeom prst="rect">
            <a:avLst/>
          </a:prstGeom>
        </p:spPr>
      </p:pic>
      <p:sp>
        <p:nvSpPr>
          <p:cNvPr id="25" name="TextBox 25"/>
          <p:cNvSpPr txBox="1"/>
          <p:nvPr/>
        </p:nvSpPr>
        <p:spPr>
          <a:xfrm>
            <a:off x="909488" y="1364209"/>
            <a:ext cx="8149996" cy="417102"/>
          </a:xfrm>
          <a:prstGeom prst="rect">
            <a:avLst/>
          </a:prstGeom>
        </p:spPr>
        <p:txBody>
          <a:bodyPr wrap="square" lIns="0" tIns="0" rIns="0" bIns="0" rtlCol="0" anchor="t">
            <a:spAutoFit/>
          </a:bodyPr>
          <a:lstStyle/>
          <a:p>
            <a:pPr algn="ctr" rtl="1">
              <a:lnSpc>
                <a:spcPts val="3531"/>
              </a:lnSpc>
            </a:pPr>
            <a:r>
              <a:rPr lang="ar-SA" sz="2758" dirty="0">
                <a:solidFill>
                  <a:srgbClr val="000000"/>
                </a:solidFill>
              </a:rPr>
              <a:t>يمكنك أيضًا تنزيل باقي سلسلة قصص عائلة حروف المد من موقع </a:t>
            </a:r>
            <a:r>
              <a:rPr lang="ar-SA" sz="2758" dirty="0" err="1">
                <a:solidFill>
                  <a:srgbClr val="000000"/>
                </a:solidFill>
              </a:rPr>
              <a:t>توينكل</a:t>
            </a:r>
            <a:endParaRPr lang="ar-SA" sz="2758" dirty="0">
              <a:solidFill>
                <a:srgbClr val="000000"/>
              </a:solidFill>
            </a:endParaRPr>
          </a:p>
        </p:txBody>
      </p:sp>
      <p:sp>
        <p:nvSpPr>
          <p:cNvPr id="24" name="TextBox 23">
            <a:extLst>
              <a:ext uri="{FF2B5EF4-FFF2-40B4-BE49-F238E27FC236}">
                <a16:creationId xmlns:a16="http://schemas.microsoft.com/office/drawing/2014/main" id="{80F0D5D2-DBE0-A548-804E-A28E75F28494}"/>
              </a:ext>
            </a:extLst>
          </p:cNvPr>
          <p:cNvSpPr txBox="1"/>
          <p:nvPr/>
        </p:nvSpPr>
        <p:spPr>
          <a:xfrm>
            <a:off x="4857382" y="2326603"/>
            <a:ext cx="4629674" cy="461665"/>
          </a:xfrm>
          <a:prstGeom prst="rect">
            <a:avLst/>
          </a:prstGeom>
          <a:noFill/>
        </p:spPr>
        <p:txBody>
          <a:bodyPr wrap="square" rtlCol="0">
            <a:spAutoFit/>
          </a:bodyPr>
          <a:lstStyle/>
          <a:p>
            <a:pPr marL="0" algn="r" defTabSz="914400" rtl="1" eaLnBrk="1" latinLnBrk="0" hangingPunct="1"/>
            <a:r>
              <a:rPr lang="ar-SA" sz="2400" dirty="0">
                <a:hlinkClick r:id="rId4"/>
              </a:rPr>
              <a:t>اضغط هنا لتنزيل بوربوينت قصة المد بالألف</a:t>
            </a:r>
            <a:endParaRPr lang="ar-SA" sz="2400" dirty="0"/>
          </a:p>
        </p:txBody>
      </p:sp>
      <p:sp>
        <p:nvSpPr>
          <p:cNvPr id="15" name="Rounded Rectangle 14">
            <a:extLst>
              <a:ext uri="{FF2B5EF4-FFF2-40B4-BE49-F238E27FC236}">
                <a16:creationId xmlns:a16="http://schemas.microsoft.com/office/drawing/2014/main" id="{74860CC1-4F31-6740-BAC7-7044A019C1B5}"/>
              </a:ext>
            </a:extLst>
          </p:cNvPr>
          <p:cNvSpPr/>
          <p:nvPr/>
        </p:nvSpPr>
        <p:spPr>
          <a:xfrm>
            <a:off x="3111449" y="125569"/>
            <a:ext cx="3523309" cy="974890"/>
          </a:xfrm>
          <a:prstGeom prst="roundRect">
            <a:avLst/>
          </a:prstGeom>
          <a:solidFill>
            <a:schemeClr val="tx2">
              <a:lumMod val="60000"/>
              <a:lumOff val="40000"/>
            </a:schemeClr>
          </a:solidFill>
          <a:ln>
            <a:solidFill>
              <a:srgbClr val="6E8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r-SA"/>
          </a:p>
        </p:txBody>
      </p:sp>
      <p:sp>
        <p:nvSpPr>
          <p:cNvPr id="16" name="TextBox 18">
            <a:extLst>
              <a:ext uri="{FF2B5EF4-FFF2-40B4-BE49-F238E27FC236}">
                <a16:creationId xmlns:a16="http://schemas.microsoft.com/office/drawing/2014/main" id="{B3D2F4E5-5024-C843-BCD4-E7DFB0D4B20A}"/>
              </a:ext>
            </a:extLst>
          </p:cNvPr>
          <p:cNvSpPr txBox="1"/>
          <p:nvPr/>
        </p:nvSpPr>
        <p:spPr>
          <a:xfrm>
            <a:off x="3118842" y="125569"/>
            <a:ext cx="3515916" cy="825675"/>
          </a:xfrm>
          <a:prstGeom prst="rect">
            <a:avLst/>
          </a:prstGeom>
        </p:spPr>
        <p:txBody>
          <a:bodyPr lIns="0" tIns="0" rIns="0" bIns="0" rtlCol="0" anchor="t">
            <a:spAutoFit/>
          </a:bodyPr>
          <a:lstStyle/>
          <a:p>
            <a:pPr algn="ctr" rtl="1">
              <a:lnSpc>
                <a:spcPts val="6905"/>
              </a:lnSpc>
            </a:pPr>
            <a:r>
              <a:rPr lang="ar-SA" sz="4932" b="1" dirty="0">
                <a:ln w="19050">
                  <a:solidFill>
                    <a:srgbClr val="FFECA5"/>
                  </a:solidFill>
                  <a:prstDash val="solid"/>
                </a:ln>
                <a:solidFill>
                  <a:schemeClr val="bg1"/>
                </a:solidFill>
              </a:rPr>
              <a:t>قصة المد بالياء</a:t>
            </a:r>
          </a:p>
        </p:txBody>
      </p:sp>
      <p:pic>
        <p:nvPicPr>
          <p:cNvPr id="13" name="Picture 12" descr="A picture containing text&#10;&#10;Description automatically generated">
            <a:hlinkClick r:id="rId5"/>
            <a:extLst>
              <a:ext uri="{FF2B5EF4-FFF2-40B4-BE49-F238E27FC236}">
                <a16:creationId xmlns:a16="http://schemas.microsoft.com/office/drawing/2014/main" id="{ADDE29FF-7788-8B49-8185-3D07362CED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90" y="2942694"/>
            <a:ext cx="4339099" cy="3254324"/>
          </a:xfrm>
          <a:prstGeom prst="rect">
            <a:avLst/>
          </a:prstGeom>
        </p:spPr>
      </p:pic>
      <p:pic>
        <p:nvPicPr>
          <p:cNvPr id="17" name="Picture 16" descr="A picture containing text&#10;&#10;Description automatically generated">
            <a:hlinkClick r:id="rId4"/>
            <a:extLst>
              <a:ext uri="{FF2B5EF4-FFF2-40B4-BE49-F238E27FC236}">
                <a16:creationId xmlns:a16="http://schemas.microsoft.com/office/drawing/2014/main" id="{D360338B-2E18-6745-8614-9B7C77320B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50220" y="2942692"/>
            <a:ext cx="4339099" cy="3254325"/>
          </a:xfrm>
          <a:prstGeom prst="rect">
            <a:avLst/>
          </a:prstGeom>
        </p:spPr>
      </p:pic>
      <p:sp>
        <p:nvSpPr>
          <p:cNvPr id="23" name="TextBox 22">
            <a:extLst>
              <a:ext uri="{FF2B5EF4-FFF2-40B4-BE49-F238E27FC236}">
                <a16:creationId xmlns:a16="http://schemas.microsoft.com/office/drawing/2014/main" id="{04AC2503-6778-AB49-8D85-7B4B7CC42860}"/>
              </a:ext>
            </a:extLst>
          </p:cNvPr>
          <p:cNvSpPr txBox="1"/>
          <p:nvPr/>
        </p:nvSpPr>
        <p:spPr>
          <a:xfrm>
            <a:off x="279524" y="2318295"/>
            <a:ext cx="4629674" cy="461665"/>
          </a:xfrm>
          <a:prstGeom prst="rect">
            <a:avLst/>
          </a:prstGeom>
          <a:noFill/>
        </p:spPr>
        <p:txBody>
          <a:bodyPr wrap="square" rtlCol="0">
            <a:spAutoFit/>
          </a:bodyPr>
          <a:lstStyle/>
          <a:p>
            <a:pPr marL="0" algn="r" defTabSz="914400" rtl="1" eaLnBrk="1" latinLnBrk="0" hangingPunct="1"/>
            <a:r>
              <a:rPr lang="ar-SA" sz="2400" dirty="0">
                <a:hlinkClick r:id="rId5"/>
              </a:rPr>
              <a:t>اضغط هنا لتنزيل بوربوينت قصة المد بالواو</a:t>
            </a:r>
            <a:endParaRPr lang="ar-SA" sz="2400" dirty="0"/>
          </a:p>
        </p:txBody>
      </p:sp>
    </p:spTree>
    <p:extLst>
      <p:ext uri="{BB962C8B-B14F-4D97-AF65-F5344CB8AC3E}">
        <p14:creationId xmlns:p14="http://schemas.microsoft.com/office/powerpoint/2010/main" val="2843440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A880CEB2-54E2-C249-B20B-B0BA7BC2D3E8}"/>
              </a:ext>
            </a:extLst>
          </p:cNvPr>
          <p:cNvPicPr>
            <a:picLocks noChangeAspect="1"/>
          </p:cNvPicPr>
          <p:nvPr/>
        </p:nvPicPr>
        <p:blipFill rotWithShape="1">
          <a:blip r:embed="rId3"/>
          <a:srcRect b="31466"/>
          <a:stretch/>
        </p:blipFill>
        <p:spPr>
          <a:xfrm>
            <a:off x="5398604" y="3644349"/>
            <a:ext cx="2057400" cy="3670852"/>
          </a:xfrm>
          <a:prstGeom prst="rect">
            <a:avLst/>
          </a:prstGeom>
        </p:spPr>
      </p:pic>
    </p:spTree>
    <p:extLst>
      <p:ext uri="{BB962C8B-B14F-4D97-AF65-F5344CB8AC3E}">
        <p14:creationId xmlns:p14="http://schemas.microsoft.com/office/powerpoint/2010/main" val="385080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TotalTime>
  <Words>805</Words>
  <Application>Microsoft Macintosh PowerPoint</Application>
  <PresentationFormat>Custom</PresentationFormat>
  <Paragraphs>167</Paragraphs>
  <Slides>34</Slides>
  <Notes>1</Notes>
  <HiddenSlides>0</HiddenSlides>
  <MMClips>15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Calibri</vt:lpstr>
      <vt:lpstr>XB Tabriz</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قصة عائلة حروف المد</dc:title>
  <cp:lastModifiedBy>Menna zean</cp:lastModifiedBy>
  <cp:revision>16</cp:revision>
  <dcterms:created xsi:type="dcterms:W3CDTF">2006-08-16T00:00:00Z</dcterms:created>
  <dcterms:modified xsi:type="dcterms:W3CDTF">2022-09-16T20:22:08Z</dcterms:modified>
  <dc:identifier>DAFCGX2jNzM</dc:identifier>
</cp:coreProperties>
</file>